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Open Sans Bold" charset="1" panose="020B0806030504020204"/>
      <p:regular r:id="rId16"/>
    </p:embeddedFont>
    <p:embeddedFont>
      <p:font typeface="Open Sans" charset="1" panose="020B0606030504020204"/>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 Id="rId3" Target="../media/image3.png" Type="http://schemas.openxmlformats.org/officeDocument/2006/relationships/image"/><Relationship Id="rId4" Target="https://maps.app.goo.gl/zFpHJWmbdvmcufws9" TargetMode="External" Type="http://schemas.openxmlformats.org/officeDocument/2006/relationships/hyperlink"/><Relationship Id="rId5" Target="https://maps.app.goo.gl/zFpHJWmbdvmcufws9" TargetMode="External" Type="http://schemas.openxmlformats.org/officeDocument/2006/relationships/hyperlink"/><Relationship Id="rId6" Target="https://maps.app.goo.gl/zFpHJWmbdvmcufws9"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https://maps.app.goo.gl/AQvSwPhYH3MGeCsy8" TargetMode="External" Type="http://schemas.openxmlformats.org/officeDocument/2006/relationships/hyperlink"/><Relationship Id="rId11" Target="https://visitsaluzzo.it/tema/aree-camper/" TargetMode="External" Type="http://schemas.openxmlformats.org/officeDocument/2006/relationships/hyperlink"/><Relationship Id="rId12" Target="https://maps.app.goo.gl/WsabFiPuCDYXrJkW8" TargetMode="External" Type="http://schemas.openxmlformats.org/officeDocument/2006/relationships/hyperlink"/><Relationship Id="rId13" Target="https://maps.app.goo.gl/AQvSwPhYH3MGeCsy8" TargetMode="External" Type="http://schemas.openxmlformats.org/officeDocument/2006/relationships/hyperlink"/><Relationship Id="rId14" Target="https://visitsaluzzo.it/tema/aree-camper/" TargetMode="External" Type="http://schemas.openxmlformats.org/officeDocument/2006/relationships/hyperlink"/><Relationship Id="rId15" Target="https://maps.app.goo.gl/WsabFiPuCDYXrJkW8" TargetMode="External" Type="http://schemas.openxmlformats.org/officeDocument/2006/relationships/hyperlink"/><Relationship Id="rId16" Target="https://maps.app.goo.gl/AQvSwPhYH3MGeCsy8" TargetMode="External" Type="http://schemas.openxmlformats.org/officeDocument/2006/relationships/hyperlink"/><Relationship Id="rId2" Target="../media/image4.jpeg" Type="http://schemas.openxmlformats.org/officeDocument/2006/relationships/image"/><Relationship Id="rId3" Target="../media/image5.jpeg" Type="http://schemas.openxmlformats.org/officeDocument/2006/relationships/image"/><Relationship Id="rId4" Target="../media/image6.jpeg" Type="http://schemas.openxmlformats.org/officeDocument/2006/relationships/image"/><Relationship Id="rId5" Target="https://visitsaluzzo.it/temi/dove-dormire/" TargetMode="External" Type="http://schemas.openxmlformats.org/officeDocument/2006/relationships/hyperlink"/><Relationship Id="rId6" Target="https://visitsaluzzo.it/temi/dove-dormire/" TargetMode="External" Type="http://schemas.openxmlformats.org/officeDocument/2006/relationships/hyperlink"/><Relationship Id="rId7" Target="https://visitsaluzzo.it/temi/dove-dormire/" TargetMode="External" Type="http://schemas.openxmlformats.org/officeDocument/2006/relationships/hyperlink"/><Relationship Id="rId8" Target="https://visitsaluzzo.it/tema/aree-camper/" TargetMode="External" Type="http://schemas.openxmlformats.org/officeDocument/2006/relationships/hyperlink"/><Relationship Id="rId9" Target="https://maps.app.goo.gl/WsabFiPuCDYXrJkW8" TargetMode="External" Type="http://schemas.openxmlformats.org/officeDocument/2006/relationships/hyperlink"/></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 Id="rId3" Target="../media/image8.jpeg" Type="http://schemas.openxmlformats.org/officeDocument/2006/relationships/image"/><Relationship Id="rId4" Target="../media/image9.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https://maps.app.goo.gl/jx1d2FMHhsMaGbQM7" TargetMode="External" Type="http://schemas.openxmlformats.org/officeDocument/2006/relationships/hyperlink"/><Relationship Id="rId2" Target="../media/image10.jpeg" Type="http://schemas.openxmlformats.org/officeDocument/2006/relationships/image"/><Relationship Id="rId3" Target="../media/image11.jpeg" Type="http://schemas.openxmlformats.org/officeDocument/2006/relationships/image"/><Relationship Id="rId4" Target="../media/image12.jpeg" Type="http://schemas.openxmlformats.org/officeDocument/2006/relationships/image"/><Relationship Id="rId5" Target="https://maps.app.goo.gl/mMcbQHQ45DQXh44L6" TargetMode="External" Type="http://schemas.openxmlformats.org/officeDocument/2006/relationships/hyperlink"/><Relationship Id="rId6" Target="https://maps.app.goo.gl/jx1d2FMHhsMaGbQM7" TargetMode="External" Type="http://schemas.openxmlformats.org/officeDocument/2006/relationships/hyperlink"/><Relationship Id="rId7" Target="https://maps.app.goo.gl/mMcbQHQ45DQXh44L6" TargetMode="External" Type="http://schemas.openxmlformats.org/officeDocument/2006/relationships/hyperlink"/><Relationship Id="rId8" Target="https://maps.app.goo.gl/jx1d2FMHhsMaGbQM7" TargetMode="External" Type="http://schemas.openxmlformats.org/officeDocument/2006/relationships/hyperlink"/><Relationship Id="rId9" Target="https://maps.app.goo.gl/mMcbQHQ45DQXh44L6" TargetMode="External" Type="http://schemas.openxmlformats.org/officeDocument/2006/relationships/hyperlink"/></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jpeg" Type="http://schemas.openxmlformats.org/officeDocument/2006/relationships/image"/><Relationship Id="rId3" Target="../media/image14.jpeg" Type="http://schemas.openxmlformats.org/officeDocument/2006/relationships/image"/><Relationship Id="rId4" Target="https://maps.app.goo.gl/de7TqYyVSqb445fp6" TargetMode="External" Type="http://schemas.openxmlformats.org/officeDocument/2006/relationships/hyperlink"/><Relationship Id="rId5" Target="https://maps.app.goo.gl/de7TqYyVSqb445fp6" TargetMode="External" Type="http://schemas.openxmlformats.org/officeDocument/2006/relationships/hyperlink"/><Relationship Id="rId6" Target="https://maps.app.goo.gl/de7TqYyVSqb445fp6" TargetMode="External" Type="http://schemas.openxmlformats.org/officeDocument/2006/relationships/hyperlink"/></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35275" y="1028700"/>
            <a:ext cx="7418589" cy="7710963"/>
          </a:xfrm>
          <a:custGeom>
            <a:avLst/>
            <a:gdLst/>
            <a:ahLst/>
            <a:cxnLst/>
            <a:rect r="r" b="b" t="t" l="l"/>
            <a:pathLst>
              <a:path h="7710963" w="7418589">
                <a:moveTo>
                  <a:pt x="0" y="0"/>
                </a:moveTo>
                <a:lnTo>
                  <a:pt x="7418589" y="0"/>
                </a:lnTo>
                <a:lnTo>
                  <a:pt x="7418589" y="7710963"/>
                </a:lnTo>
                <a:lnTo>
                  <a:pt x="0" y="7710963"/>
                </a:lnTo>
                <a:lnTo>
                  <a:pt x="0" y="0"/>
                </a:lnTo>
                <a:close/>
              </a:path>
            </a:pathLst>
          </a:custGeom>
          <a:blipFill>
            <a:blip r:embed="rId2"/>
            <a:stretch>
              <a:fillRect l="0" t="0" r="0" b="0"/>
            </a:stretch>
          </a:blipFill>
        </p:spPr>
      </p:sp>
      <p:sp>
        <p:nvSpPr>
          <p:cNvPr name="TextBox 3" id="3"/>
          <p:cNvSpPr txBox="true"/>
          <p:nvPr/>
        </p:nvSpPr>
        <p:spPr>
          <a:xfrm rot="0">
            <a:off x="9144000" y="1586865"/>
            <a:ext cx="9003867" cy="1180465"/>
          </a:xfrm>
          <a:prstGeom prst="rect">
            <a:avLst/>
          </a:prstGeom>
        </p:spPr>
        <p:txBody>
          <a:bodyPr anchor="t" rtlCol="false" tIns="0" lIns="0" bIns="0" rIns="0">
            <a:spAutoFit/>
          </a:bodyPr>
          <a:lstStyle/>
          <a:p>
            <a:pPr algn="ctr">
              <a:lnSpc>
                <a:spcPts val="4759"/>
              </a:lnSpc>
              <a:spcBef>
                <a:spcPct val="0"/>
              </a:spcBef>
            </a:pPr>
            <a:r>
              <a:rPr lang="en-US" b="true" sz="3399">
                <a:solidFill>
                  <a:srgbClr val="000000"/>
                </a:solidFill>
                <a:latin typeface="Open Sans Bold"/>
                <a:ea typeface="Open Sans Bold"/>
                <a:cs typeface="Open Sans Bold"/>
                <a:sym typeface="Open Sans Bold"/>
              </a:rPr>
              <a:t>Lamas Rally MONVISO 2026: tutte le novità e le informazioni utili</a:t>
            </a:r>
          </a:p>
        </p:txBody>
      </p:sp>
      <p:sp>
        <p:nvSpPr>
          <p:cNvPr name="TextBox 4" id="4"/>
          <p:cNvSpPr txBox="true"/>
          <p:nvPr/>
        </p:nvSpPr>
        <p:spPr>
          <a:xfrm rot="0">
            <a:off x="8967018" y="4519930"/>
            <a:ext cx="9099755" cy="1180465"/>
          </a:xfrm>
          <a:prstGeom prst="rect">
            <a:avLst/>
          </a:prstGeom>
        </p:spPr>
        <p:txBody>
          <a:bodyPr anchor="t" rtlCol="false" tIns="0" lIns="0" bIns="0" rIns="0">
            <a:spAutoFit/>
          </a:bodyPr>
          <a:lstStyle/>
          <a:p>
            <a:pPr algn="ctr">
              <a:lnSpc>
                <a:spcPts val="4759"/>
              </a:lnSpc>
              <a:spcBef>
                <a:spcPct val="0"/>
              </a:spcBef>
            </a:pPr>
            <a:r>
              <a:rPr lang="en-US" b="true" sz="3399">
                <a:solidFill>
                  <a:srgbClr val="000000"/>
                </a:solidFill>
                <a:latin typeface="Open Sans Bold"/>
                <a:ea typeface="Open Sans Bold"/>
                <a:cs typeface="Open Sans Bold"/>
                <a:sym typeface="Open Sans Bold"/>
              </a:rPr>
              <a:t>Lamas Rallye MONVISO 2026 : toutes les actualités et informations utiles</a:t>
            </a:r>
          </a:p>
        </p:txBody>
      </p:sp>
      <p:sp>
        <p:nvSpPr>
          <p:cNvPr name="TextBox 5" id="5"/>
          <p:cNvSpPr txBox="true"/>
          <p:nvPr/>
        </p:nvSpPr>
        <p:spPr>
          <a:xfrm rot="0">
            <a:off x="9144000" y="7452995"/>
            <a:ext cx="9099755" cy="1180465"/>
          </a:xfrm>
          <a:prstGeom prst="rect">
            <a:avLst/>
          </a:prstGeom>
        </p:spPr>
        <p:txBody>
          <a:bodyPr anchor="t" rtlCol="false" tIns="0" lIns="0" bIns="0" rIns="0">
            <a:spAutoFit/>
          </a:bodyPr>
          <a:lstStyle/>
          <a:p>
            <a:pPr algn="ctr">
              <a:lnSpc>
                <a:spcPts val="4759"/>
              </a:lnSpc>
              <a:spcBef>
                <a:spcPct val="0"/>
              </a:spcBef>
            </a:pPr>
            <a:r>
              <a:rPr lang="en-US" b="true" sz="3399">
                <a:solidFill>
                  <a:srgbClr val="000000"/>
                </a:solidFill>
                <a:latin typeface="Open Sans Bold"/>
                <a:ea typeface="Open Sans Bold"/>
                <a:cs typeface="Open Sans Bold"/>
                <a:sym typeface="Open Sans Bold"/>
              </a:rPr>
              <a:t>Lamas Rally MONVISO 2026: all the news and useful information</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6680707" y="4137552"/>
            <a:ext cx="4926587" cy="5120748"/>
          </a:xfrm>
          <a:custGeom>
            <a:avLst/>
            <a:gdLst/>
            <a:ahLst/>
            <a:cxnLst/>
            <a:rect r="r" b="b" t="t" l="l"/>
            <a:pathLst>
              <a:path h="5120748" w="4926587">
                <a:moveTo>
                  <a:pt x="0" y="0"/>
                </a:moveTo>
                <a:lnTo>
                  <a:pt x="4926586" y="0"/>
                </a:lnTo>
                <a:lnTo>
                  <a:pt x="4926586" y="5120748"/>
                </a:lnTo>
                <a:lnTo>
                  <a:pt x="0" y="5120748"/>
                </a:lnTo>
                <a:lnTo>
                  <a:pt x="0" y="0"/>
                </a:lnTo>
                <a:close/>
              </a:path>
            </a:pathLst>
          </a:custGeom>
          <a:blipFill>
            <a:blip r:embed="rId2"/>
            <a:stretch>
              <a:fillRect l="0" t="0" r="0" b="0"/>
            </a:stretch>
          </a:blipFill>
        </p:spPr>
      </p:sp>
      <p:sp>
        <p:nvSpPr>
          <p:cNvPr name="TextBox 3" id="3"/>
          <p:cNvSpPr txBox="true"/>
          <p:nvPr/>
        </p:nvSpPr>
        <p:spPr>
          <a:xfrm rot="0">
            <a:off x="2217777" y="702885"/>
            <a:ext cx="13852446" cy="2980690"/>
          </a:xfrm>
          <a:prstGeom prst="rect">
            <a:avLst/>
          </a:prstGeom>
        </p:spPr>
        <p:txBody>
          <a:bodyPr anchor="t" rtlCol="false" tIns="0" lIns="0" bIns="0" rIns="0">
            <a:spAutoFit/>
          </a:bodyPr>
          <a:lstStyle/>
          <a:p>
            <a:pPr algn="ctr">
              <a:lnSpc>
                <a:spcPts val="4759"/>
              </a:lnSpc>
            </a:pPr>
            <a:r>
              <a:rPr lang="en-US" sz="3399" b="true">
                <a:solidFill>
                  <a:srgbClr val="000000"/>
                </a:solidFill>
                <a:latin typeface="Open Sans Bold"/>
                <a:ea typeface="Open Sans Bold"/>
                <a:cs typeface="Open Sans Bold"/>
                <a:sym typeface="Open Sans Bold"/>
              </a:rPr>
              <a:t>Per maggiori informazioni scrivi a: info@lamasrally.com</a:t>
            </a:r>
          </a:p>
          <a:p>
            <a:pPr algn="ctr">
              <a:lnSpc>
                <a:spcPts val="4759"/>
              </a:lnSpc>
            </a:pPr>
          </a:p>
          <a:p>
            <a:pPr algn="ctr">
              <a:lnSpc>
                <a:spcPts val="4759"/>
              </a:lnSpc>
            </a:pPr>
            <a:r>
              <a:rPr lang="en-US" sz="3399" b="true">
                <a:solidFill>
                  <a:srgbClr val="000000"/>
                </a:solidFill>
                <a:latin typeface="Open Sans Bold"/>
                <a:ea typeface="Open Sans Bold"/>
                <a:cs typeface="Open Sans Bold"/>
                <a:sym typeface="Open Sans Bold"/>
              </a:rPr>
              <a:t>Pour plus d'informations, veuillez écrire à : info@lamasrally.com</a:t>
            </a:r>
          </a:p>
          <a:p>
            <a:pPr algn="ctr">
              <a:lnSpc>
                <a:spcPts val="4759"/>
              </a:lnSpc>
            </a:pPr>
          </a:p>
          <a:p>
            <a:pPr algn="ctr">
              <a:lnSpc>
                <a:spcPts val="4759"/>
              </a:lnSpc>
              <a:spcBef>
                <a:spcPct val="0"/>
              </a:spcBef>
            </a:pPr>
            <a:r>
              <a:rPr lang="en-US" b="true" sz="3399">
                <a:solidFill>
                  <a:srgbClr val="000000"/>
                </a:solidFill>
                <a:latin typeface="Open Sans Bold"/>
                <a:ea typeface="Open Sans Bold"/>
                <a:cs typeface="Open Sans Bold"/>
                <a:sym typeface="Open Sans Bold"/>
              </a:rPr>
              <a:t>For more information, write to: info@lamasrally.com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689951" y="433881"/>
            <a:ext cx="7859247" cy="3811735"/>
          </a:xfrm>
          <a:custGeom>
            <a:avLst/>
            <a:gdLst/>
            <a:ahLst/>
            <a:cxnLst/>
            <a:rect r="r" b="b" t="t" l="l"/>
            <a:pathLst>
              <a:path h="3811735" w="7859247">
                <a:moveTo>
                  <a:pt x="0" y="0"/>
                </a:moveTo>
                <a:lnTo>
                  <a:pt x="7859247" y="0"/>
                </a:lnTo>
                <a:lnTo>
                  <a:pt x="7859247" y="3811735"/>
                </a:lnTo>
                <a:lnTo>
                  <a:pt x="0" y="3811735"/>
                </a:lnTo>
                <a:lnTo>
                  <a:pt x="0" y="0"/>
                </a:lnTo>
                <a:close/>
              </a:path>
            </a:pathLst>
          </a:custGeom>
          <a:blipFill>
            <a:blip r:embed="rId2"/>
            <a:stretch>
              <a:fillRect l="0" t="0" r="0" b="0"/>
            </a:stretch>
          </a:blipFill>
        </p:spPr>
      </p:sp>
      <p:sp>
        <p:nvSpPr>
          <p:cNvPr name="Freeform 3" id="3"/>
          <p:cNvSpPr/>
          <p:nvPr/>
        </p:nvSpPr>
        <p:spPr>
          <a:xfrm flipH="false" flipV="false" rot="0">
            <a:off x="689951" y="5574123"/>
            <a:ext cx="7859247" cy="4088027"/>
          </a:xfrm>
          <a:custGeom>
            <a:avLst/>
            <a:gdLst/>
            <a:ahLst/>
            <a:cxnLst/>
            <a:rect r="r" b="b" t="t" l="l"/>
            <a:pathLst>
              <a:path h="4088027" w="7859247">
                <a:moveTo>
                  <a:pt x="0" y="0"/>
                </a:moveTo>
                <a:lnTo>
                  <a:pt x="7859247" y="0"/>
                </a:lnTo>
                <a:lnTo>
                  <a:pt x="7859247" y="4088027"/>
                </a:lnTo>
                <a:lnTo>
                  <a:pt x="0" y="4088027"/>
                </a:lnTo>
                <a:lnTo>
                  <a:pt x="0" y="0"/>
                </a:lnTo>
                <a:close/>
              </a:path>
            </a:pathLst>
          </a:custGeom>
          <a:blipFill>
            <a:blip r:embed="rId3"/>
            <a:stretch>
              <a:fillRect l="0" t="0" r="0" b="0"/>
            </a:stretch>
          </a:blipFill>
        </p:spPr>
      </p:sp>
      <p:sp>
        <p:nvSpPr>
          <p:cNvPr name="TextBox 4" id="4"/>
          <p:cNvSpPr txBox="true"/>
          <p:nvPr/>
        </p:nvSpPr>
        <p:spPr>
          <a:xfrm rot="0">
            <a:off x="8896390" y="376731"/>
            <a:ext cx="9170384" cy="2846070"/>
          </a:xfrm>
          <a:prstGeom prst="rect">
            <a:avLst/>
          </a:prstGeom>
        </p:spPr>
        <p:txBody>
          <a:bodyPr anchor="t" rtlCol="false" tIns="0" lIns="0" bIns="0" rIns="0">
            <a:spAutoFit/>
          </a:bodyPr>
          <a:lstStyle/>
          <a:p>
            <a:pPr algn="ctr">
              <a:lnSpc>
                <a:spcPts val="3780"/>
              </a:lnSpc>
              <a:spcBef>
                <a:spcPct val="0"/>
              </a:spcBef>
            </a:pPr>
            <a:r>
              <a:rPr lang="en-US" sz="2700">
                <a:solidFill>
                  <a:srgbClr val="000000"/>
                </a:solidFill>
                <a:latin typeface="Open Sans"/>
                <a:ea typeface="Open Sans"/>
                <a:cs typeface="Open Sans"/>
                <a:sym typeface="Open Sans"/>
              </a:rPr>
              <a:t>Il campo base del Lamas Rally Monviso si trova a Saluzzo, esattamente all'interno de </a:t>
            </a:r>
            <a:r>
              <a:rPr lang="en-US" b="true" sz="2700">
                <a:solidFill>
                  <a:srgbClr val="000000"/>
                </a:solidFill>
                <a:latin typeface="Open Sans Bold"/>
                <a:ea typeface="Open Sans Bold"/>
                <a:cs typeface="Open Sans Bold"/>
                <a:sym typeface="Open Sans Bold"/>
              </a:rPr>
              <a:t>Il Quartiere</a:t>
            </a:r>
            <a:r>
              <a:rPr lang="en-US" sz="2700">
                <a:solidFill>
                  <a:srgbClr val="000000"/>
                </a:solidFill>
                <a:latin typeface="Open Sans"/>
                <a:ea typeface="Open Sans"/>
                <a:cs typeface="Open Sans"/>
                <a:sym typeface="Open Sans"/>
              </a:rPr>
              <a:t> (una ex caserma). Qui si svolgeranno le verifiche amministrative, tecniche e mediche del giovedì, </a:t>
            </a:r>
            <a:r>
              <a:rPr lang="en-US" b="true" sz="2700">
                <a:solidFill>
                  <a:srgbClr val="000000"/>
                </a:solidFill>
                <a:latin typeface="Open Sans Bold"/>
                <a:ea typeface="Open Sans Bold"/>
                <a:cs typeface="Open Sans Bold"/>
                <a:sym typeface="Open Sans Bold"/>
              </a:rPr>
              <a:t>tutti i briefing</a:t>
            </a:r>
            <a:r>
              <a:rPr lang="en-US" sz="2700">
                <a:solidFill>
                  <a:srgbClr val="000000"/>
                </a:solidFill>
                <a:latin typeface="Open Sans"/>
                <a:ea typeface="Open Sans"/>
                <a:cs typeface="Open Sans"/>
                <a:sym typeface="Open Sans"/>
              </a:rPr>
              <a:t> e la cerimonia finale. Per accedervi </a:t>
            </a:r>
            <a:r>
              <a:rPr lang="en-US" b="true" sz="2700">
                <a:solidFill>
                  <a:srgbClr val="000000"/>
                </a:solidFill>
                <a:latin typeface="Open Sans Bold"/>
                <a:ea typeface="Open Sans Bold"/>
                <a:cs typeface="Open Sans Bold"/>
                <a:sym typeface="Open Sans Bold"/>
              </a:rPr>
              <a:t>solo al giovedì</a:t>
            </a:r>
            <a:r>
              <a:rPr lang="en-US" sz="2700">
                <a:solidFill>
                  <a:srgbClr val="000000"/>
                </a:solidFill>
                <a:latin typeface="Open Sans"/>
                <a:ea typeface="Open Sans"/>
                <a:cs typeface="Open Sans"/>
                <a:sym typeface="Open Sans"/>
              </a:rPr>
              <a:t> questo è l'indirizzo esatto: </a:t>
            </a:r>
            <a:r>
              <a:rPr lang="en-US" sz="2700" u="sng">
                <a:solidFill>
                  <a:srgbClr val="000000"/>
                </a:solidFill>
                <a:latin typeface="Open Sans"/>
                <a:ea typeface="Open Sans"/>
                <a:cs typeface="Open Sans"/>
                <a:sym typeface="Open Sans"/>
                <a:hlinkClick r:id="rId4" tooltip="https://maps.app.goo.gl/zFpHJWmbdvmcufws9"/>
              </a:rPr>
              <a:t>via Monviso 3 - Saluzzo </a:t>
            </a:r>
          </a:p>
        </p:txBody>
      </p:sp>
      <p:sp>
        <p:nvSpPr>
          <p:cNvPr name="TextBox 5" id="5"/>
          <p:cNvSpPr txBox="true"/>
          <p:nvPr/>
        </p:nvSpPr>
        <p:spPr>
          <a:xfrm rot="0">
            <a:off x="8896390" y="3743426"/>
            <a:ext cx="9170384" cy="2846070"/>
          </a:xfrm>
          <a:prstGeom prst="rect">
            <a:avLst/>
          </a:prstGeom>
        </p:spPr>
        <p:txBody>
          <a:bodyPr anchor="t" rtlCol="false" tIns="0" lIns="0" bIns="0" rIns="0">
            <a:spAutoFit/>
          </a:bodyPr>
          <a:lstStyle/>
          <a:p>
            <a:pPr algn="ctr">
              <a:lnSpc>
                <a:spcPts val="3780"/>
              </a:lnSpc>
              <a:spcBef>
                <a:spcPct val="0"/>
              </a:spcBef>
            </a:pPr>
            <a:r>
              <a:rPr lang="en-US" sz="2700">
                <a:solidFill>
                  <a:srgbClr val="000000"/>
                </a:solidFill>
                <a:latin typeface="Open Sans"/>
                <a:ea typeface="Open Sans"/>
                <a:cs typeface="Open Sans"/>
                <a:sym typeface="Open Sans"/>
              </a:rPr>
              <a:t>Le camp de base du Lamas Rallye Monviso se situe à Saluzzo, dans </a:t>
            </a:r>
            <a:r>
              <a:rPr lang="en-US" b="true" sz="2700">
                <a:solidFill>
                  <a:srgbClr val="000000"/>
                </a:solidFill>
                <a:latin typeface="Open Sans Bold"/>
                <a:ea typeface="Open Sans Bold"/>
                <a:cs typeface="Open Sans Bold"/>
                <a:sym typeface="Open Sans Bold"/>
              </a:rPr>
              <a:t>Il Quartiere</a:t>
            </a:r>
            <a:r>
              <a:rPr lang="en-US" sz="2700">
                <a:solidFill>
                  <a:srgbClr val="000000"/>
                </a:solidFill>
                <a:latin typeface="Open Sans"/>
                <a:ea typeface="Open Sans"/>
                <a:cs typeface="Open Sans"/>
                <a:sym typeface="Open Sans"/>
              </a:rPr>
              <a:t> (une ancienne caserne). Les contrôles administratifs, techniques et médicaux de jeudi, </a:t>
            </a:r>
            <a:r>
              <a:rPr lang="en-US" b="true" sz="2700">
                <a:solidFill>
                  <a:srgbClr val="000000"/>
                </a:solidFill>
                <a:latin typeface="Open Sans Bold"/>
                <a:ea typeface="Open Sans Bold"/>
                <a:cs typeface="Open Sans Bold"/>
                <a:sym typeface="Open Sans Bold"/>
              </a:rPr>
              <a:t>tous les briefings</a:t>
            </a:r>
            <a:r>
              <a:rPr lang="en-US" sz="2700">
                <a:solidFill>
                  <a:srgbClr val="000000"/>
                </a:solidFill>
                <a:latin typeface="Open Sans"/>
                <a:ea typeface="Open Sans"/>
                <a:cs typeface="Open Sans"/>
                <a:sym typeface="Open Sans"/>
              </a:rPr>
              <a:t> et la cérémonie finale auront lieu ici. Pour y accéder </a:t>
            </a:r>
            <a:r>
              <a:rPr lang="en-US" b="true" sz="2700">
                <a:solidFill>
                  <a:srgbClr val="000000"/>
                </a:solidFill>
                <a:latin typeface="Open Sans Bold"/>
                <a:ea typeface="Open Sans Bold"/>
                <a:cs typeface="Open Sans Bold"/>
                <a:sym typeface="Open Sans Bold"/>
              </a:rPr>
              <a:t>uniquement jeudi</a:t>
            </a:r>
            <a:r>
              <a:rPr lang="en-US" sz="2700">
                <a:solidFill>
                  <a:srgbClr val="000000"/>
                </a:solidFill>
                <a:latin typeface="Open Sans"/>
                <a:ea typeface="Open Sans"/>
                <a:cs typeface="Open Sans"/>
                <a:sym typeface="Open Sans"/>
              </a:rPr>
              <a:t>, voici l'adresse exacte: </a:t>
            </a:r>
            <a:r>
              <a:rPr lang="en-US" sz="2700" u="sng">
                <a:solidFill>
                  <a:srgbClr val="000000"/>
                </a:solidFill>
                <a:latin typeface="Open Sans"/>
                <a:ea typeface="Open Sans"/>
                <a:cs typeface="Open Sans"/>
                <a:sym typeface="Open Sans"/>
                <a:hlinkClick r:id="rId5" tooltip="https://maps.app.goo.gl/zFpHJWmbdvmcufws9"/>
              </a:rPr>
              <a:t>via Monviso 3 - Saluzzo</a:t>
            </a:r>
            <a:r>
              <a:rPr lang="en-US" sz="2700">
                <a:solidFill>
                  <a:srgbClr val="000000"/>
                </a:solidFill>
                <a:latin typeface="Open Sans"/>
                <a:ea typeface="Open Sans"/>
                <a:cs typeface="Open Sans"/>
                <a:sym typeface="Open Sans"/>
              </a:rPr>
              <a:t>.</a:t>
            </a:r>
          </a:p>
        </p:txBody>
      </p:sp>
      <p:sp>
        <p:nvSpPr>
          <p:cNvPr name="TextBox 6" id="6"/>
          <p:cNvSpPr txBox="true"/>
          <p:nvPr/>
        </p:nvSpPr>
        <p:spPr>
          <a:xfrm rot="0">
            <a:off x="8896390" y="7110120"/>
            <a:ext cx="9170384" cy="2846070"/>
          </a:xfrm>
          <a:prstGeom prst="rect">
            <a:avLst/>
          </a:prstGeom>
        </p:spPr>
        <p:txBody>
          <a:bodyPr anchor="t" rtlCol="false" tIns="0" lIns="0" bIns="0" rIns="0">
            <a:spAutoFit/>
          </a:bodyPr>
          <a:lstStyle/>
          <a:p>
            <a:pPr algn="ctr">
              <a:lnSpc>
                <a:spcPts val="3780"/>
              </a:lnSpc>
              <a:spcBef>
                <a:spcPct val="0"/>
              </a:spcBef>
            </a:pPr>
            <a:r>
              <a:rPr lang="en-US" sz="2700">
                <a:solidFill>
                  <a:srgbClr val="000000"/>
                </a:solidFill>
                <a:latin typeface="Open Sans"/>
                <a:ea typeface="Open Sans"/>
                <a:cs typeface="Open Sans"/>
                <a:sym typeface="Open Sans"/>
              </a:rPr>
              <a:t>The Lamas Rally Monviso base camp is located in Saluzzo, inside Il Quartiere (a former barracks). Administrative, technical, and medical checks on Thursday, </a:t>
            </a:r>
            <a:r>
              <a:rPr lang="en-US" b="true" sz="2700">
                <a:solidFill>
                  <a:srgbClr val="000000"/>
                </a:solidFill>
                <a:latin typeface="Open Sans Bold"/>
                <a:ea typeface="Open Sans Bold"/>
                <a:cs typeface="Open Sans Bold"/>
                <a:sym typeface="Open Sans Bold"/>
              </a:rPr>
              <a:t>all briefings</a:t>
            </a:r>
            <a:r>
              <a:rPr lang="en-US" sz="2700">
                <a:solidFill>
                  <a:srgbClr val="000000"/>
                </a:solidFill>
                <a:latin typeface="Open Sans"/>
                <a:ea typeface="Open Sans"/>
                <a:cs typeface="Open Sans"/>
                <a:sym typeface="Open Sans"/>
              </a:rPr>
              <a:t> and the final ceremony will take place here. </a:t>
            </a:r>
            <a:r>
              <a:rPr lang="en-US" b="true" sz="2700">
                <a:solidFill>
                  <a:srgbClr val="000000"/>
                </a:solidFill>
                <a:latin typeface="Open Sans Bold"/>
                <a:ea typeface="Open Sans Bold"/>
                <a:cs typeface="Open Sans Bold"/>
                <a:sym typeface="Open Sans Bold"/>
              </a:rPr>
              <a:t>For Thursday-only</a:t>
            </a:r>
            <a:r>
              <a:rPr lang="en-US" sz="2700">
                <a:solidFill>
                  <a:srgbClr val="000000"/>
                </a:solidFill>
                <a:latin typeface="Open Sans"/>
                <a:ea typeface="Open Sans"/>
                <a:cs typeface="Open Sans"/>
                <a:sym typeface="Open Sans"/>
              </a:rPr>
              <a:t> access, this is the exact address: </a:t>
            </a:r>
            <a:r>
              <a:rPr lang="en-US" sz="2700" u="sng">
                <a:solidFill>
                  <a:srgbClr val="000000"/>
                </a:solidFill>
                <a:latin typeface="Open Sans"/>
                <a:ea typeface="Open Sans"/>
                <a:cs typeface="Open Sans"/>
                <a:sym typeface="Open Sans"/>
                <a:hlinkClick r:id="rId6" tooltip="https://maps.app.goo.gl/zFpHJWmbdvmcufws9"/>
              </a:rPr>
              <a:t>via Monviso 3 - Saluzzo</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590066" y="385232"/>
            <a:ext cx="5072273" cy="1296248"/>
          </a:xfrm>
          <a:custGeom>
            <a:avLst/>
            <a:gdLst/>
            <a:ahLst/>
            <a:cxnLst/>
            <a:rect r="r" b="b" t="t" l="l"/>
            <a:pathLst>
              <a:path h="1296248" w="5072273">
                <a:moveTo>
                  <a:pt x="0" y="0"/>
                </a:moveTo>
                <a:lnTo>
                  <a:pt x="5072273" y="0"/>
                </a:lnTo>
                <a:lnTo>
                  <a:pt x="5072273" y="1296248"/>
                </a:lnTo>
                <a:lnTo>
                  <a:pt x="0" y="1296248"/>
                </a:lnTo>
                <a:lnTo>
                  <a:pt x="0" y="0"/>
                </a:lnTo>
                <a:close/>
              </a:path>
            </a:pathLst>
          </a:custGeom>
          <a:blipFill>
            <a:blip r:embed="rId2"/>
            <a:stretch>
              <a:fillRect l="0" t="0" r="0" b="0"/>
            </a:stretch>
          </a:blipFill>
        </p:spPr>
      </p:sp>
      <p:sp>
        <p:nvSpPr>
          <p:cNvPr name="AutoShape 3" id="3"/>
          <p:cNvSpPr/>
          <p:nvPr/>
        </p:nvSpPr>
        <p:spPr>
          <a:xfrm>
            <a:off x="9144000" y="5143500"/>
            <a:ext cx="6492240" cy="0"/>
          </a:xfrm>
          <a:prstGeom prst="line">
            <a:avLst/>
          </a:prstGeom>
          <a:ln cap="flat" w="38100">
            <a:solidFill>
              <a:srgbClr val="000000"/>
            </a:solidFill>
            <a:prstDash val="solid"/>
            <a:headEnd type="none" len="sm" w="sm"/>
            <a:tailEnd type="none" len="sm" w="sm"/>
          </a:ln>
        </p:spPr>
      </p:sp>
      <p:sp>
        <p:nvSpPr>
          <p:cNvPr name="Freeform 4" id="4"/>
          <p:cNvSpPr/>
          <p:nvPr/>
        </p:nvSpPr>
        <p:spPr>
          <a:xfrm flipH="false" flipV="false" rot="0">
            <a:off x="1028700" y="2162734"/>
            <a:ext cx="4817317" cy="3612988"/>
          </a:xfrm>
          <a:custGeom>
            <a:avLst/>
            <a:gdLst/>
            <a:ahLst/>
            <a:cxnLst/>
            <a:rect r="r" b="b" t="t" l="l"/>
            <a:pathLst>
              <a:path h="3612988" w="4817317">
                <a:moveTo>
                  <a:pt x="0" y="0"/>
                </a:moveTo>
                <a:lnTo>
                  <a:pt x="4817317" y="0"/>
                </a:lnTo>
                <a:lnTo>
                  <a:pt x="4817317" y="3612988"/>
                </a:lnTo>
                <a:lnTo>
                  <a:pt x="0" y="3612988"/>
                </a:lnTo>
                <a:lnTo>
                  <a:pt x="0" y="0"/>
                </a:lnTo>
                <a:close/>
              </a:path>
            </a:pathLst>
          </a:custGeom>
          <a:blipFill>
            <a:blip r:embed="rId3"/>
            <a:stretch>
              <a:fillRect l="0" t="0" r="0" b="0"/>
            </a:stretch>
          </a:blipFill>
        </p:spPr>
      </p:sp>
      <p:sp>
        <p:nvSpPr>
          <p:cNvPr name="Freeform 5" id="5"/>
          <p:cNvSpPr/>
          <p:nvPr/>
        </p:nvSpPr>
        <p:spPr>
          <a:xfrm flipH="false" flipV="false" rot="0">
            <a:off x="1028700" y="6261497"/>
            <a:ext cx="4817317" cy="3612988"/>
          </a:xfrm>
          <a:custGeom>
            <a:avLst/>
            <a:gdLst/>
            <a:ahLst/>
            <a:cxnLst/>
            <a:rect r="r" b="b" t="t" l="l"/>
            <a:pathLst>
              <a:path h="3612988" w="4817317">
                <a:moveTo>
                  <a:pt x="0" y="0"/>
                </a:moveTo>
                <a:lnTo>
                  <a:pt x="4817317" y="0"/>
                </a:lnTo>
                <a:lnTo>
                  <a:pt x="4817317" y="3612988"/>
                </a:lnTo>
                <a:lnTo>
                  <a:pt x="0" y="3612988"/>
                </a:lnTo>
                <a:lnTo>
                  <a:pt x="0" y="0"/>
                </a:lnTo>
                <a:close/>
              </a:path>
            </a:pathLst>
          </a:custGeom>
          <a:blipFill>
            <a:blip r:embed="rId4"/>
            <a:stretch>
              <a:fillRect l="0" t="0" r="0" b="0"/>
            </a:stretch>
          </a:blipFill>
        </p:spPr>
      </p:sp>
      <p:sp>
        <p:nvSpPr>
          <p:cNvPr name="TextBox 6" id="6"/>
          <p:cNvSpPr txBox="true"/>
          <p:nvPr/>
        </p:nvSpPr>
        <p:spPr>
          <a:xfrm rot="0">
            <a:off x="6636812" y="318770"/>
            <a:ext cx="11396782" cy="1362710"/>
          </a:xfrm>
          <a:prstGeom prst="rect">
            <a:avLst/>
          </a:prstGeom>
        </p:spPr>
        <p:txBody>
          <a:bodyPr anchor="t" rtlCol="false" tIns="0" lIns="0" bIns="0" rIns="0">
            <a:spAutoFit/>
          </a:bodyPr>
          <a:lstStyle/>
          <a:p>
            <a:pPr algn="ctr">
              <a:lnSpc>
                <a:spcPts val="3640"/>
              </a:lnSpc>
              <a:spcBef>
                <a:spcPct val="0"/>
              </a:spcBef>
            </a:pPr>
            <a:r>
              <a:rPr lang="en-US" sz="2600">
                <a:solidFill>
                  <a:srgbClr val="000000"/>
                </a:solidFill>
                <a:latin typeface="Open Sans"/>
                <a:ea typeface="Open Sans"/>
                <a:cs typeface="Open Sans"/>
                <a:sym typeface="Open Sans"/>
              </a:rPr>
              <a:t>A </a:t>
            </a:r>
            <a:r>
              <a:rPr lang="en-US" sz="2600" u="sng">
                <a:solidFill>
                  <a:srgbClr val="000000"/>
                </a:solidFill>
                <a:latin typeface="Open Sans"/>
                <a:ea typeface="Open Sans"/>
                <a:cs typeface="Open Sans"/>
                <a:sym typeface="Open Sans"/>
                <a:hlinkClick r:id="rId5" tooltip="https://visitsaluzzo.it/temi/dove-dormire/"/>
              </a:rPr>
              <a:t>questo link</a:t>
            </a:r>
            <a:r>
              <a:rPr lang="en-US" sz="2600">
                <a:solidFill>
                  <a:srgbClr val="000000"/>
                </a:solidFill>
                <a:latin typeface="Open Sans"/>
                <a:ea typeface="Open Sans"/>
                <a:cs typeface="Open Sans"/>
                <a:sym typeface="Open Sans"/>
              </a:rPr>
              <a:t> puoi trovare la maggior parte delle strutture ricettive. Alcune di queste offrono condizioni speciali per i partecipanti al Lamas Rally Monviso (chiedi quando prenoti)</a:t>
            </a:r>
          </a:p>
        </p:txBody>
      </p:sp>
      <p:sp>
        <p:nvSpPr>
          <p:cNvPr name="TextBox 7" id="7"/>
          <p:cNvSpPr txBox="true"/>
          <p:nvPr/>
        </p:nvSpPr>
        <p:spPr>
          <a:xfrm rot="0">
            <a:off x="6636812" y="2035535"/>
            <a:ext cx="11319352" cy="1362710"/>
          </a:xfrm>
          <a:prstGeom prst="rect">
            <a:avLst/>
          </a:prstGeom>
        </p:spPr>
        <p:txBody>
          <a:bodyPr anchor="t" rtlCol="false" tIns="0" lIns="0" bIns="0" rIns="0">
            <a:spAutoFit/>
          </a:bodyPr>
          <a:lstStyle/>
          <a:p>
            <a:pPr algn="ctr">
              <a:lnSpc>
                <a:spcPts val="3640"/>
              </a:lnSpc>
              <a:spcBef>
                <a:spcPct val="0"/>
              </a:spcBef>
            </a:pPr>
            <a:r>
              <a:rPr lang="en-US" sz="2600">
                <a:solidFill>
                  <a:srgbClr val="000000"/>
                </a:solidFill>
                <a:latin typeface="Open Sans"/>
                <a:ea typeface="Open Sans"/>
                <a:cs typeface="Open Sans"/>
                <a:sym typeface="Open Sans"/>
              </a:rPr>
              <a:t>Vous trouverez la plupart des hébergements en suivant </a:t>
            </a:r>
            <a:r>
              <a:rPr lang="en-US" sz="2600" u="sng">
                <a:solidFill>
                  <a:srgbClr val="000000"/>
                </a:solidFill>
                <a:latin typeface="Open Sans"/>
                <a:ea typeface="Open Sans"/>
                <a:cs typeface="Open Sans"/>
                <a:sym typeface="Open Sans"/>
                <a:hlinkClick r:id="rId6" tooltip="https://visitsaluzzo.it/temi/dove-dormire/"/>
              </a:rPr>
              <a:t>ce lien</a:t>
            </a:r>
            <a:r>
              <a:rPr lang="en-US" sz="2600">
                <a:solidFill>
                  <a:srgbClr val="000000"/>
                </a:solidFill>
                <a:latin typeface="Open Sans"/>
                <a:ea typeface="Open Sans"/>
                <a:cs typeface="Open Sans"/>
                <a:sym typeface="Open Sans"/>
              </a:rPr>
              <a:t>. Certains proposent des tarifs spéciaux pour les participants au Lamas Rallye Monviso (renseignez-vous lors de la réservation).</a:t>
            </a:r>
          </a:p>
        </p:txBody>
      </p:sp>
      <p:sp>
        <p:nvSpPr>
          <p:cNvPr name="TextBox 8" id="8"/>
          <p:cNvSpPr txBox="true"/>
          <p:nvPr/>
        </p:nvSpPr>
        <p:spPr>
          <a:xfrm rot="0">
            <a:off x="6636812" y="3752300"/>
            <a:ext cx="11396782" cy="905510"/>
          </a:xfrm>
          <a:prstGeom prst="rect">
            <a:avLst/>
          </a:prstGeom>
        </p:spPr>
        <p:txBody>
          <a:bodyPr anchor="t" rtlCol="false" tIns="0" lIns="0" bIns="0" rIns="0">
            <a:spAutoFit/>
          </a:bodyPr>
          <a:lstStyle/>
          <a:p>
            <a:pPr algn="ctr">
              <a:lnSpc>
                <a:spcPts val="3640"/>
              </a:lnSpc>
              <a:spcBef>
                <a:spcPct val="0"/>
              </a:spcBef>
            </a:pPr>
            <a:r>
              <a:rPr lang="en-US" sz="2600">
                <a:solidFill>
                  <a:srgbClr val="000000"/>
                </a:solidFill>
                <a:latin typeface="Open Sans"/>
                <a:ea typeface="Open Sans"/>
                <a:cs typeface="Open Sans"/>
                <a:sym typeface="Open Sans"/>
              </a:rPr>
              <a:t>You can find most accommodations at </a:t>
            </a:r>
            <a:r>
              <a:rPr lang="en-US" sz="2600" u="sng">
                <a:solidFill>
                  <a:srgbClr val="000000"/>
                </a:solidFill>
                <a:latin typeface="Open Sans"/>
                <a:ea typeface="Open Sans"/>
                <a:cs typeface="Open Sans"/>
                <a:sym typeface="Open Sans"/>
                <a:hlinkClick r:id="rId7" tooltip="https://visitsaluzzo.it/temi/dove-dormire/"/>
              </a:rPr>
              <a:t>this link.</a:t>
            </a:r>
            <a:r>
              <a:rPr lang="en-US" sz="2600">
                <a:solidFill>
                  <a:srgbClr val="000000"/>
                </a:solidFill>
                <a:latin typeface="Open Sans"/>
                <a:ea typeface="Open Sans"/>
                <a:cs typeface="Open Sans"/>
                <a:sym typeface="Open Sans"/>
              </a:rPr>
              <a:t> Some offer special rates for Lamas Rally Monviso participants (ask when booking).</a:t>
            </a:r>
          </a:p>
        </p:txBody>
      </p:sp>
      <p:sp>
        <p:nvSpPr>
          <p:cNvPr name="TextBox 9" id="9"/>
          <p:cNvSpPr txBox="true"/>
          <p:nvPr/>
        </p:nvSpPr>
        <p:spPr>
          <a:xfrm rot="0">
            <a:off x="6714242" y="5621600"/>
            <a:ext cx="11573758" cy="905510"/>
          </a:xfrm>
          <a:prstGeom prst="rect">
            <a:avLst/>
          </a:prstGeom>
        </p:spPr>
        <p:txBody>
          <a:bodyPr anchor="t" rtlCol="false" tIns="0" lIns="0" bIns="0" rIns="0">
            <a:spAutoFit/>
          </a:bodyPr>
          <a:lstStyle/>
          <a:p>
            <a:pPr algn="ctr">
              <a:lnSpc>
                <a:spcPts val="3640"/>
              </a:lnSpc>
              <a:spcBef>
                <a:spcPct val="0"/>
              </a:spcBef>
            </a:pPr>
            <a:r>
              <a:rPr lang="en-US" sz="2600">
                <a:solidFill>
                  <a:srgbClr val="000000"/>
                </a:solidFill>
                <a:latin typeface="Open Sans"/>
                <a:ea typeface="Open Sans"/>
                <a:cs typeface="Open Sans"/>
                <a:sym typeface="Open Sans"/>
              </a:rPr>
              <a:t>Per chi intende </a:t>
            </a:r>
            <a:r>
              <a:rPr lang="en-US" sz="2600" u="sng">
                <a:solidFill>
                  <a:srgbClr val="000000"/>
                </a:solidFill>
                <a:latin typeface="Open Sans"/>
                <a:ea typeface="Open Sans"/>
                <a:cs typeface="Open Sans"/>
                <a:sym typeface="Open Sans"/>
                <a:hlinkClick r:id="rId8" tooltip="https://visitsaluzzo.it/tema/aree-camper/"/>
              </a:rPr>
              <a:t>pernottare in camper</a:t>
            </a:r>
            <a:r>
              <a:rPr lang="en-US" sz="2600">
                <a:solidFill>
                  <a:srgbClr val="000000"/>
                </a:solidFill>
                <a:latin typeface="Open Sans"/>
                <a:ea typeface="Open Sans"/>
                <a:cs typeface="Open Sans"/>
                <a:sym typeface="Open Sans"/>
              </a:rPr>
              <a:t> sono disponibili due aree di sosta: </a:t>
            </a:r>
            <a:r>
              <a:rPr lang="en-US" sz="2600" u="sng">
                <a:solidFill>
                  <a:srgbClr val="000000"/>
                </a:solidFill>
                <a:latin typeface="Open Sans"/>
                <a:ea typeface="Open Sans"/>
                <a:cs typeface="Open Sans"/>
                <a:sym typeface="Open Sans"/>
                <a:hlinkClick r:id="rId9" tooltip="https://maps.app.goo.gl/WsabFiPuCDYXrJkW8"/>
              </a:rPr>
              <a:t>una qui</a:t>
            </a:r>
            <a:r>
              <a:rPr lang="en-US" sz="2600">
                <a:solidFill>
                  <a:srgbClr val="000000"/>
                </a:solidFill>
                <a:latin typeface="Open Sans"/>
                <a:ea typeface="Open Sans"/>
                <a:cs typeface="Open Sans"/>
                <a:sym typeface="Open Sans"/>
              </a:rPr>
              <a:t> ed </a:t>
            </a:r>
            <a:r>
              <a:rPr lang="en-US" sz="2600" u="sng">
                <a:solidFill>
                  <a:srgbClr val="000000"/>
                </a:solidFill>
                <a:latin typeface="Open Sans"/>
                <a:ea typeface="Open Sans"/>
                <a:cs typeface="Open Sans"/>
                <a:sym typeface="Open Sans"/>
                <a:hlinkClick r:id="rId10" tooltip="https://maps.app.goo.gl/AQvSwPhYH3MGeCsy8"/>
              </a:rPr>
              <a:t>una qui</a:t>
            </a:r>
          </a:p>
        </p:txBody>
      </p:sp>
      <p:sp>
        <p:nvSpPr>
          <p:cNvPr name="TextBox 10" id="10"/>
          <p:cNvSpPr txBox="true"/>
          <p:nvPr/>
        </p:nvSpPr>
        <p:spPr>
          <a:xfrm rot="0">
            <a:off x="6714242" y="7061435"/>
            <a:ext cx="11396782" cy="905510"/>
          </a:xfrm>
          <a:prstGeom prst="rect">
            <a:avLst/>
          </a:prstGeom>
        </p:spPr>
        <p:txBody>
          <a:bodyPr anchor="t" rtlCol="false" tIns="0" lIns="0" bIns="0" rIns="0">
            <a:spAutoFit/>
          </a:bodyPr>
          <a:lstStyle/>
          <a:p>
            <a:pPr algn="ctr">
              <a:lnSpc>
                <a:spcPts val="3640"/>
              </a:lnSpc>
              <a:spcBef>
                <a:spcPct val="0"/>
              </a:spcBef>
            </a:pPr>
            <a:r>
              <a:rPr lang="en-US" sz="2600">
                <a:solidFill>
                  <a:srgbClr val="000000"/>
                </a:solidFill>
                <a:latin typeface="Open Sans"/>
                <a:ea typeface="Open Sans"/>
                <a:cs typeface="Open Sans"/>
                <a:sym typeface="Open Sans"/>
              </a:rPr>
              <a:t>Pour ceux qui souhaitent </a:t>
            </a:r>
            <a:r>
              <a:rPr lang="en-US" sz="2600" u="sng">
                <a:solidFill>
                  <a:srgbClr val="000000"/>
                </a:solidFill>
                <a:latin typeface="Open Sans"/>
                <a:ea typeface="Open Sans"/>
                <a:cs typeface="Open Sans"/>
                <a:sym typeface="Open Sans"/>
                <a:hlinkClick r:id="rId11" tooltip="https://visitsaluzzo.it/tema/aree-camper/"/>
              </a:rPr>
              <a:t>passer la nuit en camping-car</a:t>
            </a:r>
            <a:r>
              <a:rPr lang="en-US" sz="2600">
                <a:solidFill>
                  <a:srgbClr val="000000"/>
                </a:solidFill>
                <a:latin typeface="Open Sans"/>
                <a:ea typeface="Open Sans"/>
                <a:cs typeface="Open Sans"/>
                <a:sym typeface="Open Sans"/>
              </a:rPr>
              <a:t>, deux aires de repos sont disponibles : </a:t>
            </a:r>
            <a:r>
              <a:rPr lang="en-US" sz="2600" u="sng">
                <a:solidFill>
                  <a:srgbClr val="000000"/>
                </a:solidFill>
                <a:latin typeface="Open Sans"/>
                <a:ea typeface="Open Sans"/>
                <a:cs typeface="Open Sans"/>
                <a:sym typeface="Open Sans"/>
                <a:hlinkClick r:id="rId12" tooltip="https://maps.app.goo.gl/WsabFiPuCDYXrJkW8"/>
              </a:rPr>
              <a:t>une ici</a:t>
            </a:r>
            <a:r>
              <a:rPr lang="en-US" sz="2600">
                <a:solidFill>
                  <a:srgbClr val="000000"/>
                </a:solidFill>
                <a:latin typeface="Open Sans"/>
                <a:ea typeface="Open Sans"/>
                <a:cs typeface="Open Sans"/>
                <a:sym typeface="Open Sans"/>
              </a:rPr>
              <a:t> et </a:t>
            </a:r>
            <a:r>
              <a:rPr lang="en-US" sz="2600" u="sng">
                <a:solidFill>
                  <a:srgbClr val="000000"/>
                </a:solidFill>
                <a:latin typeface="Open Sans"/>
                <a:ea typeface="Open Sans"/>
                <a:cs typeface="Open Sans"/>
                <a:sym typeface="Open Sans"/>
                <a:hlinkClick r:id="rId13" tooltip="https://maps.app.goo.gl/AQvSwPhYH3MGeCsy8"/>
              </a:rPr>
              <a:t>une ici</a:t>
            </a:r>
            <a:r>
              <a:rPr lang="en-US" sz="2600">
                <a:solidFill>
                  <a:srgbClr val="000000"/>
                </a:solidFill>
                <a:latin typeface="Open Sans"/>
                <a:ea typeface="Open Sans"/>
                <a:cs typeface="Open Sans"/>
                <a:sym typeface="Open Sans"/>
              </a:rPr>
              <a:t>.</a:t>
            </a:r>
          </a:p>
        </p:txBody>
      </p:sp>
      <p:sp>
        <p:nvSpPr>
          <p:cNvPr name="TextBox 11" id="11"/>
          <p:cNvSpPr txBox="true"/>
          <p:nvPr/>
        </p:nvSpPr>
        <p:spPr>
          <a:xfrm rot="0">
            <a:off x="6714242" y="8501270"/>
            <a:ext cx="11319352" cy="905510"/>
          </a:xfrm>
          <a:prstGeom prst="rect">
            <a:avLst/>
          </a:prstGeom>
        </p:spPr>
        <p:txBody>
          <a:bodyPr anchor="t" rtlCol="false" tIns="0" lIns="0" bIns="0" rIns="0">
            <a:spAutoFit/>
          </a:bodyPr>
          <a:lstStyle/>
          <a:p>
            <a:pPr algn="ctr">
              <a:lnSpc>
                <a:spcPts val="3640"/>
              </a:lnSpc>
              <a:spcBef>
                <a:spcPct val="0"/>
              </a:spcBef>
            </a:pPr>
            <a:r>
              <a:rPr lang="en-US" sz="2600">
                <a:solidFill>
                  <a:srgbClr val="000000"/>
                </a:solidFill>
                <a:latin typeface="Open Sans"/>
                <a:ea typeface="Open Sans"/>
                <a:cs typeface="Open Sans"/>
                <a:sym typeface="Open Sans"/>
              </a:rPr>
              <a:t>For those who intend to </a:t>
            </a:r>
            <a:r>
              <a:rPr lang="en-US" sz="2600" u="sng">
                <a:solidFill>
                  <a:srgbClr val="000000"/>
                </a:solidFill>
                <a:latin typeface="Open Sans"/>
                <a:ea typeface="Open Sans"/>
                <a:cs typeface="Open Sans"/>
                <a:sym typeface="Open Sans"/>
                <a:hlinkClick r:id="rId14" tooltip="https://visitsaluzzo.it/tema/aree-camper/"/>
              </a:rPr>
              <a:t>stay overnight in a camper</a:t>
            </a:r>
            <a:r>
              <a:rPr lang="en-US" sz="2600">
                <a:solidFill>
                  <a:srgbClr val="000000"/>
                </a:solidFill>
                <a:latin typeface="Open Sans"/>
                <a:ea typeface="Open Sans"/>
                <a:cs typeface="Open Sans"/>
                <a:sym typeface="Open Sans"/>
              </a:rPr>
              <a:t>, two rest areas are available: </a:t>
            </a:r>
            <a:r>
              <a:rPr lang="en-US" sz="2600" u="sng">
                <a:solidFill>
                  <a:srgbClr val="000000"/>
                </a:solidFill>
                <a:latin typeface="Open Sans"/>
                <a:ea typeface="Open Sans"/>
                <a:cs typeface="Open Sans"/>
                <a:sym typeface="Open Sans"/>
                <a:hlinkClick r:id="rId15" tooltip="https://maps.app.goo.gl/WsabFiPuCDYXrJkW8"/>
              </a:rPr>
              <a:t>one here</a:t>
            </a:r>
            <a:r>
              <a:rPr lang="en-US" sz="2600">
                <a:solidFill>
                  <a:srgbClr val="000000"/>
                </a:solidFill>
                <a:latin typeface="Open Sans"/>
                <a:ea typeface="Open Sans"/>
                <a:cs typeface="Open Sans"/>
                <a:sym typeface="Open Sans"/>
              </a:rPr>
              <a:t> and </a:t>
            </a:r>
            <a:r>
              <a:rPr lang="en-US" sz="2600" u="sng">
                <a:solidFill>
                  <a:srgbClr val="000000"/>
                </a:solidFill>
                <a:latin typeface="Open Sans"/>
                <a:ea typeface="Open Sans"/>
                <a:cs typeface="Open Sans"/>
                <a:sym typeface="Open Sans"/>
                <a:hlinkClick r:id="rId16" tooltip="https://maps.app.goo.gl/AQvSwPhYH3MGeCsy8"/>
              </a:rPr>
              <a:t>one here</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505226" y="445105"/>
            <a:ext cx="6486491" cy="4324327"/>
          </a:xfrm>
          <a:custGeom>
            <a:avLst/>
            <a:gdLst/>
            <a:ahLst/>
            <a:cxnLst/>
            <a:rect r="r" b="b" t="t" l="l"/>
            <a:pathLst>
              <a:path h="4324327" w="6486491">
                <a:moveTo>
                  <a:pt x="0" y="0"/>
                </a:moveTo>
                <a:lnTo>
                  <a:pt x="6486491" y="0"/>
                </a:lnTo>
                <a:lnTo>
                  <a:pt x="6486491" y="4324328"/>
                </a:lnTo>
                <a:lnTo>
                  <a:pt x="0" y="4324328"/>
                </a:lnTo>
                <a:lnTo>
                  <a:pt x="0" y="0"/>
                </a:lnTo>
                <a:close/>
              </a:path>
            </a:pathLst>
          </a:custGeom>
          <a:blipFill>
            <a:blip r:embed="rId2"/>
            <a:stretch>
              <a:fillRect l="0" t="0" r="0" b="0"/>
            </a:stretch>
          </a:blipFill>
        </p:spPr>
      </p:sp>
      <p:sp>
        <p:nvSpPr>
          <p:cNvPr name="Freeform 3" id="3"/>
          <p:cNvSpPr/>
          <p:nvPr/>
        </p:nvSpPr>
        <p:spPr>
          <a:xfrm flipH="false" flipV="false" rot="0">
            <a:off x="505226" y="5707963"/>
            <a:ext cx="6486491" cy="3707226"/>
          </a:xfrm>
          <a:custGeom>
            <a:avLst/>
            <a:gdLst/>
            <a:ahLst/>
            <a:cxnLst/>
            <a:rect r="r" b="b" t="t" l="l"/>
            <a:pathLst>
              <a:path h="3707226" w="6486491">
                <a:moveTo>
                  <a:pt x="0" y="0"/>
                </a:moveTo>
                <a:lnTo>
                  <a:pt x="6486491" y="0"/>
                </a:lnTo>
                <a:lnTo>
                  <a:pt x="6486491" y="3707226"/>
                </a:lnTo>
                <a:lnTo>
                  <a:pt x="0" y="3707226"/>
                </a:lnTo>
                <a:lnTo>
                  <a:pt x="0" y="0"/>
                </a:lnTo>
                <a:close/>
              </a:path>
            </a:pathLst>
          </a:custGeom>
          <a:blipFill>
            <a:blip r:embed="rId3"/>
            <a:stretch>
              <a:fillRect l="0" t="0" r="0" b="0"/>
            </a:stretch>
          </a:blipFill>
        </p:spPr>
      </p:sp>
      <p:sp>
        <p:nvSpPr>
          <p:cNvPr name="Freeform 4" id="4"/>
          <p:cNvSpPr/>
          <p:nvPr/>
        </p:nvSpPr>
        <p:spPr>
          <a:xfrm flipH="false" flipV="false" rot="0">
            <a:off x="7185173" y="445105"/>
            <a:ext cx="583595" cy="583595"/>
          </a:xfrm>
          <a:custGeom>
            <a:avLst/>
            <a:gdLst/>
            <a:ahLst/>
            <a:cxnLst/>
            <a:rect r="r" b="b" t="t" l="l"/>
            <a:pathLst>
              <a:path h="583595" w="583595">
                <a:moveTo>
                  <a:pt x="0" y="0"/>
                </a:moveTo>
                <a:lnTo>
                  <a:pt x="583594" y="0"/>
                </a:lnTo>
                <a:lnTo>
                  <a:pt x="583594" y="583595"/>
                </a:lnTo>
                <a:lnTo>
                  <a:pt x="0" y="583595"/>
                </a:lnTo>
                <a:lnTo>
                  <a:pt x="0" y="0"/>
                </a:lnTo>
                <a:close/>
              </a:path>
            </a:pathLst>
          </a:custGeom>
          <a:blipFill>
            <a:blip r:embed="rId4"/>
            <a:stretch>
              <a:fillRect l="0" t="0" r="0" b="0"/>
            </a:stretch>
          </a:blipFill>
        </p:spPr>
      </p:sp>
      <p:sp>
        <p:nvSpPr>
          <p:cNvPr name="TextBox 5" id="5"/>
          <p:cNvSpPr txBox="true"/>
          <p:nvPr/>
        </p:nvSpPr>
        <p:spPr>
          <a:xfrm rot="0">
            <a:off x="7962223" y="387955"/>
            <a:ext cx="10100677" cy="2734310"/>
          </a:xfrm>
          <a:prstGeom prst="rect">
            <a:avLst/>
          </a:prstGeom>
        </p:spPr>
        <p:txBody>
          <a:bodyPr anchor="t" rtlCol="false" tIns="0" lIns="0" bIns="0" rIns="0">
            <a:spAutoFit/>
          </a:bodyPr>
          <a:lstStyle/>
          <a:p>
            <a:pPr algn="ctr">
              <a:lnSpc>
                <a:spcPts val="3640"/>
              </a:lnSpc>
              <a:spcBef>
                <a:spcPct val="0"/>
              </a:spcBef>
            </a:pPr>
            <a:r>
              <a:rPr lang="en-US" sz="2600">
                <a:solidFill>
                  <a:srgbClr val="000000"/>
                </a:solidFill>
                <a:latin typeface="Open Sans"/>
                <a:ea typeface="Open Sans"/>
                <a:cs typeface="Open Sans"/>
                <a:sym typeface="Open Sans"/>
              </a:rPr>
              <a:t>A Saluzzo non ci sono campeggi, per questo eccezionalmente è possibile pernottare in tenda nel cortile. Il numero di posti tenda è limitato, chiedilo nel campo "Il tuo messaggio" nel form di registrazione o via email se ti sei dimenticato, e attendi conferma. Ci saranno bagni e docce. Non sarà possibile piantare picchetti in quanto la superficie è asfalto.</a:t>
            </a:r>
          </a:p>
        </p:txBody>
      </p:sp>
      <p:sp>
        <p:nvSpPr>
          <p:cNvPr name="TextBox 6" id="6"/>
          <p:cNvSpPr txBox="true"/>
          <p:nvPr/>
        </p:nvSpPr>
        <p:spPr>
          <a:xfrm rot="0">
            <a:off x="7962223" y="3546420"/>
            <a:ext cx="10100677" cy="3191510"/>
          </a:xfrm>
          <a:prstGeom prst="rect">
            <a:avLst/>
          </a:prstGeom>
        </p:spPr>
        <p:txBody>
          <a:bodyPr anchor="t" rtlCol="false" tIns="0" lIns="0" bIns="0" rIns="0">
            <a:spAutoFit/>
          </a:bodyPr>
          <a:lstStyle/>
          <a:p>
            <a:pPr algn="ctr">
              <a:lnSpc>
                <a:spcPts val="3640"/>
              </a:lnSpc>
              <a:spcBef>
                <a:spcPct val="0"/>
              </a:spcBef>
            </a:pPr>
            <a:r>
              <a:rPr lang="en-US" sz="2600">
                <a:solidFill>
                  <a:srgbClr val="000000"/>
                </a:solidFill>
                <a:latin typeface="Open Sans"/>
                <a:ea typeface="Open Sans"/>
                <a:cs typeface="Open Sans"/>
                <a:sym typeface="Open Sans"/>
              </a:rPr>
              <a:t>Il n'y a pas de camping à Saluzzo, il est donc exceptionnellement possible de camper dans la cour. Le nombre d'emplacements pour tentes étant limité, veuillez l'indiquer dans le champ « Votre message » du formulaire d'inscription ou par courriel si vous avez oublié, et attendez la confirmation. Des toilettes et des douches sont à votre disposition. Il est interdit d'y planter des tentes car le sol est asphalté.</a:t>
            </a:r>
          </a:p>
        </p:txBody>
      </p:sp>
      <p:sp>
        <p:nvSpPr>
          <p:cNvPr name="TextBox 7" id="7"/>
          <p:cNvSpPr txBox="true"/>
          <p:nvPr/>
        </p:nvSpPr>
        <p:spPr>
          <a:xfrm rot="0">
            <a:off x="7962223" y="7166555"/>
            <a:ext cx="10100677" cy="2734310"/>
          </a:xfrm>
          <a:prstGeom prst="rect">
            <a:avLst/>
          </a:prstGeom>
        </p:spPr>
        <p:txBody>
          <a:bodyPr anchor="t" rtlCol="false" tIns="0" lIns="0" bIns="0" rIns="0">
            <a:spAutoFit/>
          </a:bodyPr>
          <a:lstStyle/>
          <a:p>
            <a:pPr algn="ctr">
              <a:lnSpc>
                <a:spcPts val="3640"/>
              </a:lnSpc>
              <a:spcBef>
                <a:spcPct val="0"/>
              </a:spcBef>
            </a:pPr>
            <a:r>
              <a:rPr lang="en-US" sz="2600">
                <a:solidFill>
                  <a:srgbClr val="000000"/>
                </a:solidFill>
                <a:latin typeface="Open Sans"/>
                <a:ea typeface="Open Sans"/>
                <a:cs typeface="Open Sans"/>
                <a:sym typeface="Open Sans"/>
              </a:rPr>
              <a:t>There are no campsites in Saluzzo, so it's exceptionally possible to camp in the courtyard. The number of tent spaces is limited; please specify in the "Your message" field on the registration form or via email if you've forgotten, and wait for confirmation. Restrooms and showers are available. It's not possible to pitch tents as the surface is asphalt.</a:t>
            </a:r>
          </a:p>
        </p:txBody>
      </p:sp>
      <p:sp>
        <p:nvSpPr>
          <p:cNvPr name="Freeform 8" id="8"/>
          <p:cNvSpPr/>
          <p:nvPr/>
        </p:nvSpPr>
        <p:spPr>
          <a:xfrm flipH="false" flipV="false" rot="0">
            <a:off x="7185173" y="3603570"/>
            <a:ext cx="583595" cy="583595"/>
          </a:xfrm>
          <a:custGeom>
            <a:avLst/>
            <a:gdLst/>
            <a:ahLst/>
            <a:cxnLst/>
            <a:rect r="r" b="b" t="t" l="l"/>
            <a:pathLst>
              <a:path h="583595" w="583595">
                <a:moveTo>
                  <a:pt x="0" y="0"/>
                </a:moveTo>
                <a:lnTo>
                  <a:pt x="583594" y="0"/>
                </a:lnTo>
                <a:lnTo>
                  <a:pt x="583594" y="583595"/>
                </a:lnTo>
                <a:lnTo>
                  <a:pt x="0" y="583595"/>
                </a:lnTo>
                <a:lnTo>
                  <a:pt x="0" y="0"/>
                </a:lnTo>
                <a:close/>
              </a:path>
            </a:pathLst>
          </a:custGeom>
          <a:blipFill>
            <a:blip r:embed="rId4"/>
            <a:stretch>
              <a:fillRect l="0" t="0" r="0" b="0"/>
            </a:stretch>
          </a:blipFill>
        </p:spPr>
      </p:sp>
      <p:sp>
        <p:nvSpPr>
          <p:cNvPr name="Freeform 9" id="9"/>
          <p:cNvSpPr/>
          <p:nvPr/>
        </p:nvSpPr>
        <p:spPr>
          <a:xfrm flipH="false" flipV="false" rot="0">
            <a:off x="7185173" y="7269779"/>
            <a:ext cx="583595" cy="583595"/>
          </a:xfrm>
          <a:custGeom>
            <a:avLst/>
            <a:gdLst/>
            <a:ahLst/>
            <a:cxnLst/>
            <a:rect r="r" b="b" t="t" l="l"/>
            <a:pathLst>
              <a:path h="583595" w="583595">
                <a:moveTo>
                  <a:pt x="0" y="0"/>
                </a:moveTo>
                <a:lnTo>
                  <a:pt x="583594" y="0"/>
                </a:lnTo>
                <a:lnTo>
                  <a:pt x="583594" y="583594"/>
                </a:lnTo>
                <a:lnTo>
                  <a:pt x="0" y="583594"/>
                </a:lnTo>
                <a:lnTo>
                  <a:pt x="0" y="0"/>
                </a:lnTo>
                <a:close/>
              </a:path>
            </a:pathLst>
          </a:custGeom>
          <a:blipFill>
            <a:blip r:embed="rId4"/>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601580" y="405181"/>
            <a:ext cx="4876700" cy="2931073"/>
          </a:xfrm>
          <a:custGeom>
            <a:avLst/>
            <a:gdLst/>
            <a:ahLst/>
            <a:cxnLst/>
            <a:rect r="r" b="b" t="t" l="l"/>
            <a:pathLst>
              <a:path h="2931073" w="4876700">
                <a:moveTo>
                  <a:pt x="0" y="0"/>
                </a:moveTo>
                <a:lnTo>
                  <a:pt x="4876700" y="0"/>
                </a:lnTo>
                <a:lnTo>
                  <a:pt x="4876700" y="2931074"/>
                </a:lnTo>
                <a:lnTo>
                  <a:pt x="0" y="2931074"/>
                </a:lnTo>
                <a:lnTo>
                  <a:pt x="0" y="0"/>
                </a:lnTo>
                <a:close/>
              </a:path>
            </a:pathLst>
          </a:custGeom>
          <a:blipFill>
            <a:blip r:embed="rId2"/>
            <a:stretch>
              <a:fillRect l="0" t="0" r="0" b="0"/>
            </a:stretch>
          </a:blipFill>
        </p:spPr>
      </p:sp>
      <p:sp>
        <p:nvSpPr>
          <p:cNvPr name="Freeform 3" id="3"/>
          <p:cNvSpPr/>
          <p:nvPr/>
        </p:nvSpPr>
        <p:spPr>
          <a:xfrm flipH="false" flipV="false" rot="0">
            <a:off x="601580" y="3683008"/>
            <a:ext cx="4876700" cy="2920984"/>
          </a:xfrm>
          <a:custGeom>
            <a:avLst/>
            <a:gdLst/>
            <a:ahLst/>
            <a:cxnLst/>
            <a:rect r="r" b="b" t="t" l="l"/>
            <a:pathLst>
              <a:path h="2920984" w="4876700">
                <a:moveTo>
                  <a:pt x="0" y="0"/>
                </a:moveTo>
                <a:lnTo>
                  <a:pt x="4876700" y="0"/>
                </a:lnTo>
                <a:lnTo>
                  <a:pt x="4876700" y="2920984"/>
                </a:lnTo>
                <a:lnTo>
                  <a:pt x="0" y="2920984"/>
                </a:lnTo>
                <a:lnTo>
                  <a:pt x="0" y="0"/>
                </a:lnTo>
                <a:close/>
              </a:path>
            </a:pathLst>
          </a:custGeom>
          <a:blipFill>
            <a:blip r:embed="rId3"/>
            <a:stretch>
              <a:fillRect l="0" t="0" r="0" b="0"/>
            </a:stretch>
          </a:blipFill>
        </p:spPr>
      </p:sp>
      <p:sp>
        <p:nvSpPr>
          <p:cNvPr name="Freeform 4" id="4"/>
          <p:cNvSpPr/>
          <p:nvPr/>
        </p:nvSpPr>
        <p:spPr>
          <a:xfrm flipH="false" flipV="false" rot="0">
            <a:off x="601580" y="7085086"/>
            <a:ext cx="4876700" cy="2979530"/>
          </a:xfrm>
          <a:custGeom>
            <a:avLst/>
            <a:gdLst/>
            <a:ahLst/>
            <a:cxnLst/>
            <a:rect r="r" b="b" t="t" l="l"/>
            <a:pathLst>
              <a:path h="2979530" w="4876700">
                <a:moveTo>
                  <a:pt x="0" y="0"/>
                </a:moveTo>
                <a:lnTo>
                  <a:pt x="4876700" y="0"/>
                </a:lnTo>
                <a:lnTo>
                  <a:pt x="4876700" y="2979530"/>
                </a:lnTo>
                <a:lnTo>
                  <a:pt x="0" y="2979530"/>
                </a:lnTo>
                <a:lnTo>
                  <a:pt x="0" y="0"/>
                </a:lnTo>
                <a:close/>
              </a:path>
            </a:pathLst>
          </a:custGeom>
          <a:blipFill>
            <a:blip r:embed="rId4"/>
            <a:stretch>
              <a:fillRect l="0" t="0" r="0" b="0"/>
            </a:stretch>
          </a:blipFill>
        </p:spPr>
      </p:sp>
      <p:sp>
        <p:nvSpPr>
          <p:cNvPr name="TextBox 5" id="5"/>
          <p:cNvSpPr txBox="true"/>
          <p:nvPr/>
        </p:nvSpPr>
        <p:spPr>
          <a:xfrm rot="0">
            <a:off x="5852610" y="348031"/>
            <a:ext cx="12030209" cy="2150110"/>
          </a:xfrm>
          <a:prstGeom prst="rect">
            <a:avLst/>
          </a:prstGeom>
        </p:spPr>
        <p:txBody>
          <a:bodyPr anchor="t" rtlCol="false" tIns="0" lIns="0" bIns="0" rIns="0">
            <a:spAutoFit/>
          </a:bodyPr>
          <a:lstStyle/>
          <a:p>
            <a:pPr algn="ctr">
              <a:lnSpc>
                <a:spcPts val="4340"/>
              </a:lnSpc>
              <a:spcBef>
                <a:spcPct val="0"/>
              </a:spcBef>
            </a:pPr>
            <a:r>
              <a:rPr lang="en-US" sz="3100">
                <a:solidFill>
                  <a:srgbClr val="000000"/>
                </a:solidFill>
                <a:latin typeface="Open Sans"/>
                <a:ea typeface="Open Sans"/>
                <a:cs typeface="Open Sans"/>
                <a:sym typeface="Open Sans"/>
              </a:rPr>
              <a:t>Il venerdì e la domenica </a:t>
            </a:r>
            <a:r>
              <a:rPr lang="en-US" sz="3100" u="sng">
                <a:solidFill>
                  <a:srgbClr val="000000"/>
                </a:solidFill>
                <a:latin typeface="Open Sans"/>
                <a:ea typeface="Open Sans"/>
                <a:cs typeface="Open Sans"/>
                <a:sym typeface="Open Sans"/>
                <a:hlinkClick r:id="rId5" tooltip="https://maps.app.goo.gl/mMcbQHQ45DQXh44L6"/>
              </a:rPr>
              <a:t>la partenza della tappa avverrà qui</a:t>
            </a:r>
            <a:r>
              <a:rPr lang="en-US" sz="3100">
                <a:solidFill>
                  <a:srgbClr val="000000"/>
                </a:solidFill>
                <a:latin typeface="Open Sans"/>
                <a:ea typeface="Open Sans"/>
                <a:cs typeface="Open Sans"/>
                <a:sym typeface="Open Sans"/>
              </a:rPr>
              <a:t>. Il sabato si partirà da </a:t>
            </a:r>
            <a:r>
              <a:rPr lang="en-US" b="true" sz="3100">
                <a:solidFill>
                  <a:srgbClr val="000000"/>
                </a:solidFill>
                <a:latin typeface="Open Sans Bold"/>
                <a:ea typeface="Open Sans Bold"/>
                <a:cs typeface="Open Sans Bold"/>
                <a:sym typeface="Open Sans Bold"/>
              </a:rPr>
              <a:t>Il Quartiere</a:t>
            </a:r>
            <a:r>
              <a:rPr lang="en-US" sz="3100">
                <a:solidFill>
                  <a:srgbClr val="000000"/>
                </a:solidFill>
                <a:latin typeface="Open Sans"/>
                <a:ea typeface="Open Sans"/>
                <a:cs typeface="Open Sans"/>
                <a:sym typeface="Open Sans"/>
              </a:rPr>
              <a:t>. L'arrivo sarà sempre a Il Quartiere. Questo sarà </a:t>
            </a:r>
            <a:r>
              <a:rPr lang="en-US" sz="3100" u="sng">
                <a:solidFill>
                  <a:srgbClr val="000000"/>
                </a:solidFill>
                <a:latin typeface="Open Sans"/>
                <a:ea typeface="Open Sans"/>
                <a:cs typeface="Open Sans"/>
                <a:sym typeface="Open Sans"/>
                <a:hlinkClick r:id="rId6" tooltip="https://maps.app.goo.gl/jx1d2FMHhsMaGbQM7"/>
              </a:rPr>
              <a:t>sempre l'unico ingresso</a:t>
            </a:r>
            <a:r>
              <a:rPr lang="en-US" sz="3100">
                <a:solidFill>
                  <a:srgbClr val="000000"/>
                </a:solidFill>
                <a:latin typeface="Open Sans"/>
                <a:ea typeface="Open Sans"/>
                <a:cs typeface="Open Sans"/>
                <a:sym typeface="Open Sans"/>
              </a:rPr>
              <a:t> dal venerdì mattina in poi.</a:t>
            </a:r>
          </a:p>
        </p:txBody>
      </p:sp>
      <p:sp>
        <p:nvSpPr>
          <p:cNvPr name="TextBox 6" id="6"/>
          <p:cNvSpPr txBox="true"/>
          <p:nvPr/>
        </p:nvSpPr>
        <p:spPr>
          <a:xfrm rot="0">
            <a:off x="5852610" y="3760795"/>
            <a:ext cx="12030209" cy="2150110"/>
          </a:xfrm>
          <a:prstGeom prst="rect">
            <a:avLst/>
          </a:prstGeom>
        </p:spPr>
        <p:txBody>
          <a:bodyPr anchor="t" rtlCol="false" tIns="0" lIns="0" bIns="0" rIns="0">
            <a:spAutoFit/>
          </a:bodyPr>
          <a:lstStyle/>
          <a:p>
            <a:pPr algn="ctr">
              <a:lnSpc>
                <a:spcPts val="4340"/>
              </a:lnSpc>
              <a:spcBef>
                <a:spcPct val="0"/>
              </a:spcBef>
            </a:pPr>
            <a:r>
              <a:rPr lang="en-US" sz="3100">
                <a:solidFill>
                  <a:srgbClr val="000000"/>
                </a:solidFill>
                <a:latin typeface="Open Sans"/>
                <a:ea typeface="Open Sans"/>
                <a:cs typeface="Open Sans"/>
                <a:sym typeface="Open Sans"/>
              </a:rPr>
              <a:t>Vendredi et dimanche, </a:t>
            </a:r>
            <a:r>
              <a:rPr lang="en-US" sz="3100" u="sng">
                <a:solidFill>
                  <a:srgbClr val="000000"/>
                </a:solidFill>
                <a:latin typeface="Open Sans"/>
                <a:ea typeface="Open Sans"/>
                <a:cs typeface="Open Sans"/>
                <a:sym typeface="Open Sans"/>
                <a:hlinkClick r:id="rId7" tooltip="https://maps.app.goo.gl/mMcbQHQ45DQXh44L6"/>
              </a:rPr>
              <a:t>le départ de l'étape sera donné ici</a:t>
            </a:r>
            <a:r>
              <a:rPr lang="en-US" sz="3100">
                <a:solidFill>
                  <a:srgbClr val="000000"/>
                </a:solidFill>
                <a:latin typeface="Open Sans"/>
                <a:ea typeface="Open Sans"/>
                <a:cs typeface="Open Sans"/>
                <a:sym typeface="Open Sans"/>
              </a:rPr>
              <a:t>. Samedi, le départ sera donné à</a:t>
            </a:r>
            <a:r>
              <a:rPr lang="en-US" b="true" sz="3100">
                <a:solidFill>
                  <a:srgbClr val="000000"/>
                </a:solidFill>
                <a:latin typeface="Open Sans Bold"/>
                <a:ea typeface="Open Sans Bold"/>
                <a:cs typeface="Open Sans Bold"/>
                <a:sym typeface="Open Sans Bold"/>
              </a:rPr>
              <a:t> Il Quartiere</a:t>
            </a:r>
            <a:r>
              <a:rPr lang="en-US" sz="3100">
                <a:solidFill>
                  <a:srgbClr val="000000"/>
                </a:solidFill>
                <a:latin typeface="Open Sans"/>
                <a:ea typeface="Open Sans"/>
                <a:cs typeface="Open Sans"/>
                <a:sym typeface="Open Sans"/>
              </a:rPr>
              <a:t>. L'arrivée se situera toujours à Il Quartiere. Ce sera </a:t>
            </a:r>
            <a:r>
              <a:rPr lang="en-US" sz="3100" u="sng">
                <a:solidFill>
                  <a:srgbClr val="000000"/>
                </a:solidFill>
                <a:latin typeface="Open Sans"/>
                <a:ea typeface="Open Sans"/>
                <a:cs typeface="Open Sans"/>
                <a:sym typeface="Open Sans"/>
                <a:hlinkClick r:id="rId8" tooltip="https://maps.app.goo.gl/jx1d2FMHhsMaGbQM7"/>
              </a:rPr>
              <a:t>l'unique entrée</a:t>
            </a:r>
            <a:r>
              <a:rPr lang="en-US" sz="3100">
                <a:solidFill>
                  <a:srgbClr val="000000"/>
                </a:solidFill>
                <a:latin typeface="Open Sans"/>
                <a:ea typeface="Open Sans"/>
                <a:cs typeface="Open Sans"/>
                <a:sym typeface="Open Sans"/>
              </a:rPr>
              <a:t> à partir de vendredi matin.</a:t>
            </a:r>
          </a:p>
        </p:txBody>
      </p:sp>
      <p:sp>
        <p:nvSpPr>
          <p:cNvPr name="TextBox 7" id="7"/>
          <p:cNvSpPr txBox="true"/>
          <p:nvPr/>
        </p:nvSpPr>
        <p:spPr>
          <a:xfrm rot="0">
            <a:off x="6032691" y="7173559"/>
            <a:ext cx="12030209" cy="2150110"/>
          </a:xfrm>
          <a:prstGeom prst="rect">
            <a:avLst/>
          </a:prstGeom>
        </p:spPr>
        <p:txBody>
          <a:bodyPr anchor="t" rtlCol="false" tIns="0" lIns="0" bIns="0" rIns="0">
            <a:spAutoFit/>
          </a:bodyPr>
          <a:lstStyle/>
          <a:p>
            <a:pPr algn="ctr">
              <a:lnSpc>
                <a:spcPts val="4340"/>
              </a:lnSpc>
              <a:spcBef>
                <a:spcPct val="0"/>
              </a:spcBef>
            </a:pPr>
            <a:r>
              <a:rPr lang="en-US" sz="3100">
                <a:solidFill>
                  <a:srgbClr val="000000"/>
                </a:solidFill>
                <a:latin typeface="Open Sans"/>
                <a:ea typeface="Open Sans"/>
                <a:cs typeface="Open Sans"/>
                <a:sym typeface="Open Sans"/>
              </a:rPr>
              <a:t>On Friday and Sunday, </a:t>
            </a:r>
            <a:r>
              <a:rPr lang="en-US" sz="3100" u="sng">
                <a:solidFill>
                  <a:srgbClr val="000000"/>
                </a:solidFill>
                <a:latin typeface="Open Sans"/>
                <a:ea typeface="Open Sans"/>
                <a:cs typeface="Open Sans"/>
                <a:sym typeface="Open Sans"/>
                <a:hlinkClick r:id="rId9" tooltip="https://maps.app.goo.gl/mMcbQHQ45DQXh44L6"/>
              </a:rPr>
              <a:t>the stage will start here</a:t>
            </a:r>
            <a:r>
              <a:rPr lang="en-US" sz="3100">
                <a:solidFill>
                  <a:srgbClr val="000000"/>
                </a:solidFill>
                <a:latin typeface="Open Sans"/>
                <a:ea typeface="Open Sans"/>
                <a:cs typeface="Open Sans"/>
                <a:sym typeface="Open Sans"/>
              </a:rPr>
              <a:t>. On Saturday, it will start from </a:t>
            </a:r>
            <a:r>
              <a:rPr lang="en-US" b="true" sz="3100">
                <a:solidFill>
                  <a:srgbClr val="000000"/>
                </a:solidFill>
                <a:latin typeface="Open Sans Bold"/>
                <a:ea typeface="Open Sans Bold"/>
                <a:cs typeface="Open Sans Bold"/>
                <a:sym typeface="Open Sans Bold"/>
              </a:rPr>
              <a:t>Il Quartiere</a:t>
            </a:r>
            <a:r>
              <a:rPr lang="en-US" sz="3100">
                <a:solidFill>
                  <a:srgbClr val="000000"/>
                </a:solidFill>
                <a:latin typeface="Open Sans"/>
                <a:ea typeface="Open Sans"/>
                <a:cs typeface="Open Sans"/>
                <a:sym typeface="Open Sans"/>
              </a:rPr>
              <a:t>. The finish line will always be at Il Quartiere. This will always be </a:t>
            </a:r>
            <a:r>
              <a:rPr lang="en-US" sz="3100" u="sng">
                <a:solidFill>
                  <a:srgbClr val="000000"/>
                </a:solidFill>
                <a:latin typeface="Open Sans"/>
                <a:ea typeface="Open Sans"/>
                <a:cs typeface="Open Sans"/>
                <a:sym typeface="Open Sans"/>
                <a:hlinkClick r:id="rId10" tooltip="https://maps.app.goo.gl/jx1d2FMHhsMaGbQM7"/>
              </a:rPr>
              <a:t>the only entrance</a:t>
            </a:r>
            <a:r>
              <a:rPr lang="en-US" sz="3100">
                <a:solidFill>
                  <a:srgbClr val="000000"/>
                </a:solidFill>
                <a:latin typeface="Open Sans"/>
                <a:ea typeface="Open Sans"/>
                <a:cs typeface="Open Sans"/>
                <a:sym typeface="Open Sans"/>
              </a:rPr>
              <a:t> from Friday morning onwards.</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464218" y="820794"/>
            <a:ext cx="7352030" cy="3791382"/>
          </a:xfrm>
          <a:custGeom>
            <a:avLst/>
            <a:gdLst/>
            <a:ahLst/>
            <a:cxnLst/>
            <a:rect r="r" b="b" t="t" l="l"/>
            <a:pathLst>
              <a:path h="3791382" w="7352030">
                <a:moveTo>
                  <a:pt x="0" y="0"/>
                </a:moveTo>
                <a:lnTo>
                  <a:pt x="7352029" y="0"/>
                </a:lnTo>
                <a:lnTo>
                  <a:pt x="7352029" y="3791382"/>
                </a:lnTo>
                <a:lnTo>
                  <a:pt x="0" y="3791382"/>
                </a:lnTo>
                <a:lnTo>
                  <a:pt x="0" y="0"/>
                </a:lnTo>
                <a:close/>
              </a:path>
            </a:pathLst>
          </a:custGeom>
          <a:blipFill>
            <a:blip r:embed="rId2"/>
            <a:stretch>
              <a:fillRect l="0" t="0" r="0" b="0"/>
            </a:stretch>
          </a:blipFill>
        </p:spPr>
      </p:sp>
      <p:sp>
        <p:nvSpPr>
          <p:cNvPr name="Freeform 3" id="3"/>
          <p:cNvSpPr/>
          <p:nvPr/>
        </p:nvSpPr>
        <p:spPr>
          <a:xfrm flipH="false" flipV="false" rot="0">
            <a:off x="495680" y="5737003"/>
            <a:ext cx="7320568" cy="3296432"/>
          </a:xfrm>
          <a:custGeom>
            <a:avLst/>
            <a:gdLst/>
            <a:ahLst/>
            <a:cxnLst/>
            <a:rect r="r" b="b" t="t" l="l"/>
            <a:pathLst>
              <a:path h="3296432" w="7320568">
                <a:moveTo>
                  <a:pt x="0" y="0"/>
                </a:moveTo>
                <a:lnTo>
                  <a:pt x="7320567" y="0"/>
                </a:lnTo>
                <a:lnTo>
                  <a:pt x="7320567" y="3296433"/>
                </a:lnTo>
                <a:lnTo>
                  <a:pt x="0" y="3296433"/>
                </a:lnTo>
                <a:lnTo>
                  <a:pt x="0" y="0"/>
                </a:lnTo>
                <a:close/>
              </a:path>
            </a:pathLst>
          </a:custGeom>
          <a:blipFill>
            <a:blip r:embed="rId3"/>
            <a:stretch>
              <a:fillRect l="0" t="0" r="0" b="0"/>
            </a:stretch>
          </a:blipFill>
        </p:spPr>
      </p:sp>
      <p:sp>
        <p:nvSpPr>
          <p:cNvPr name="TextBox 4" id="4"/>
          <p:cNvSpPr txBox="true"/>
          <p:nvPr/>
        </p:nvSpPr>
        <p:spPr>
          <a:xfrm rot="0">
            <a:off x="8193654" y="763644"/>
            <a:ext cx="9824225" cy="1064260"/>
          </a:xfrm>
          <a:prstGeom prst="rect">
            <a:avLst/>
          </a:prstGeom>
        </p:spPr>
        <p:txBody>
          <a:bodyPr anchor="t" rtlCol="false" tIns="0" lIns="0" bIns="0" rIns="0">
            <a:spAutoFit/>
          </a:bodyPr>
          <a:lstStyle/>
          <a:p>
            <a:pPr algn="ctr">
              <a:lnSpc>
                <a:spcPts val="4340"/>
              </a:lnSpc>
              <a:spcBef>
                <a:spcPct val="0"/>
              </a:spcBef>
            </a:pPr>
            <a:r>
              <a:rPr lang="en-US" sz="3100">
                <a:solidFill>
                  <a:srgbClr val="000000"/>
                </a:solidFill>
                <a:latin typeface="Open Sans"/>
                <a:ea typeface="Open Sans"/>
                <a:cs typeface="Open Sans"/>
                <a:sym typeface="Open Sans"/>
              </a:rPr>
              <a:t>Lo Showdown della domenica su percorso fettucciato avverà al </a:t>
            </a:r>
            <a:r>
              <a:rPr lang="en-US" sz="3100" u="sng">
                <a:solidFill>
                  <a:srgbClr val="000000"/>
                </a:solidFill>
                <a:latin typeface="Open Sans"/>
                <a:ea typeface="Open Sans"/>
                <a:cs typeface="Open Sans"/>
                <a:sym typeface="Open Sans"/>
                <a:hlinkClick r:id="rId4" tooltip="https://maps.app.goo.gl/de7TqYyVSqb445fp6"/>
              </a:rPr>
              <a:t>Campo di Marte</a:t>
            </a:r>
          </a:p>
        </p:txBody>
      </p:sp>
      <p:sp>
        <p:nvSpPr>
          <p:cNvPr name="TextBox 5" id="5"/>
          <p:cNvSpPr txBox="true"/>
          <p:nvPr/>
        </p:nvSpPr>
        <p:spPr>
          <a:xfrm rot="0">
            <a:off x="8193654" y="4045857"/>
            <a:ext cx="9824225" cy="1064260"/>
          </a:xfrm>
          <a:prstGeom prst="rect">
            <a:avLst/>
          </a:prstGeom>
        </p:spPr>
        <p:txBody>
          <a:bodyPr anchor="t" rtlCol="false" tIns="0" lIns="0" bIns="0" rIns="0">
            <a:spAutoFit/>
          </a:bodyPr>
          <a:lstStyle/>
          <a:p>
            <a:pPr algn="ctr">
              <a:lnSpc>
                <a:spcPts val="4340"/>
              </a:lnSpc>
              <a:spcBef>
                <a:spcPct val="0"/>
              </a:spcBef>
            </a:pPr>
            <a:r>
              <a:rPr lang="en-US" sz="3100">
                <a:solidFill>
                  <a:srgbClr val="000000"/>
                </a:solidFill>
                <a:latin typeface="Open Sans"/>
                <a:ea typeface="Open Sans"/>
                <a:cs typeface="Open Sans"/>
                <a:sym typeface="Open Sans"/>
              </a:rPr>
              <a:t>Le Showdown de dimanche sur le parcours balisé aura lieu à </a:t>
            </a:r>
            <a:r>
              <a:rPr lang="en-US" sz="3100" u="sng">
                <a:solidFill>
                  <a:srgbClr val="000000"/>
                </a:solidFill>
                <a:latin typeface="Open Sans"/>
                <a:ea typeface="Open Sans"/>
                <a:cs typeface="Open Sans"/>
                <a:sym typeface="Open Sans"/>
                <a:hlinkClick r:id="rId5" tooltip="https://maps.app.goo.gl/de7TqYyVSqb445fp6"/>
              </a:rPr>
              <a:t>Campo di Marte.</a:t>
            </a:r>
          </a:p>
        </p:txBody>
      </p:sp>
      <p:sp>
        <p:nvSpPr>
          <p:cNvPr name="TextBox 6" id="6"/>
          <p:cNvSpPr txBox="true"/>
          <p:nvPr/>
        </p:nvSpPr>
        <p:spPr>
          <a:xfrm rot="0">
            <a:off x="8328715" y="7328069"/>
            <a:ext cx="9824225" cy="1064260"/>
          </a:xfrm>
          <a:prstGeom prst="rect">
            <a:avLst/>
          </a:prstGeom>
        </p:spPr>
        <p:txBody>
          <a:bodyPr anchor="t" rtlCol="false" tIns="0" lIns="0" bIns="0" rIns="0">
            <a:spAutoFit/>
          </a:bodyPr>
          <a:lstStyle/>
          <a:p>
            <a:pPr algn="ctr">
              <a:lnSpc>
                <a:spcPts val="4340"/>
              </a:lnSpc>
              <a:spcBef>
                <a:spcPct val="0"/>
              </a:spcBef>
            </a:pPr>
            <a:r>
              <a:rPr lang="en-US" sz="3100">
                <a:solidFill>
                  <a:srgbClr val="000000"/>
                </a:solidFill>
                <a:latin typeface="Open Sans"/>
                <a:ea typeface="Open Sans"/>
                <a:cs typeface="Open Sans"/>
                <a:sym typeface="Open Sans"/>
              </a:rPr>
              <a:t>Sunday’s Showdown on the tapered circuit will take place at </a:t>
            </a:r>
            <a:r>
              <a:rPr lang="en-US" sz="3100" u="sng">
                <a:solidFill>
                  <a:srgbClr val="000000"/>
                </a:solidFill>
                <a:latin typeface="Open Sans"/>
                <a:ea typeface="Open Sans"/>
                <a:cs typeface="Open Sans"/>
                <a:sym typeface="Open Sans"/>
                <a:hlinkClick r:id="rId6" tooltip="https://maps.app.goo.gl/de7TqYyVSqb445fp6"/>
              </a:rPr>
              <a:t>Campo di Marte</a:t>
            </a:r>
          </a:p>
        </p:txBody>
      </p:sp>
    </p:spTree>
  </p:cSld>
  <p:clrMapOvr>
    <a:masterClrMapping/>
  </p:clrMapOvr>
</p:sld>
</file>

<file path=ppt/slides/slide7.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89228" y="323850"/>
            <a:ext cx="17709545" cy="9582150"/>
          </a:xfrm>
          <a:prstGeom prst="rect">
            <a:avLst/>
          </a:prstGeom>
        </p:spPr>
        <p:txBody>
          <a:bodyPr anchor="t" rtlCol="false" tIns="0" lIns="0" bIns="0" rIns="0">
            <a:spAutoFit/>
          </a:bodyPr>
          <a:lstStyle/>
          <a:p>
            <a:pPr algn="l">
              <a:lnSpc>
                <a:spcPts val="4200"/>
              </a:lnSpc>
            </a:pPr>
            <a:r>
              <a:rPr lang="en-US" sz="3000" b="true">
                <a:solidFill>
                  <a:srgbClr val="000000"/>
                </a:solidFill>
                <a:latin typeface="Open Sans Bold"/>
                <a:ea typeface="Open Sans Bold"/>
                <a:cs typeface="Open Sans Bold"/>
                <a:sym typeface="Open Sans Bold"/>
              </a:rPr>
              <a:t>Altre novità e miglioramenti:</a:t>
            </a:r>
          </a:p>
          <a:p>
            <a:pPr algn="l">
              <a:lnSpc>
                <a:spcPts val="4200"/>
              </a:lnSpc>
            </a:pPr>
            <a:r>
              <a:rPr lang="en-US" sz="3000">
                <a:solidFill>
                  <a:srgbClr val="000000"/>
                </a:solidFill>
                <a:latin typeface="Open Sans"/>
                <a:ea typeface="Open Sans"/>
                <a:cs typeface="Open Sans"/>
                <a:sym typeface="Open Sans"/>
              </a:rPr>
              <a:t>- Organizzazione più efficiente dei controlli amministrativi, medici e tecnici</a:t>
            </a:r>
          </a:p>
          <a:p>
            <a:pPr algn="l">
              <a:lnSpc>
                <a:spcPts val="4200"/>
              </a:lnSpc>
            </a:pPr>
            <a:r>
              <a:rPr lang="en-US" sz="3000">
                <a:solidFill>
                  <a:srgbClr val="000000"/>
                </a:solidFill>
                <a:latin typeface="Open Sans"/>
                <a:ea typeface="Open Sans"/>
                <a:cs typeface="Open Sans"/>
                <a:sym typeface="Open Sans"/>
              </a:rPr>
              <a:t>- Effettuare un test di ricezione file, roadbook e messaggi (italiano, francese e inglese), seguito da una breve prova pratica per ciascuna formula</a:t>
            </a:r>
          </a:p>
          <a:p>
            <a:pPr algn="l">
              <a:lnSpc>
                <a:spcPts val="4200"/>
              </a:lnSpc>
            </a:pPr>
            <a:r>
              <a:rPr lang="en-US" sz="3000">
                <a:solidFill>
                  <a:srgbClr val="000000"/>
                </a:solidFill>
                <a:latin typeface="Open Sans"/>
                <a:ea typeface="Open Sans"/>
                <a:cs typeface="Open Sans"/>
                <a:sym typeface="Open Sans"/>
              </a:rPr>
              <a:t>- Richiesto ai fornitori di servizi di implementare un sistema di classifiche più rapido ed efficiente e una registrazione del percorso più accurata e affidabile</a:t>
            </a:r>
          </a:p>
          <a:p>
            <a:pPr algn="l">
              <a:lnSpc>
                <a:spcPts val="4200"/>
              </a:lnSpc>
            </a:pPr>
            <a:r>
              <a:rPr lang="en-US" sz="3000">
                <a:solidFill>
                  <a:srgbClr val="000000"/>
                </a:solidFill>
                <a:latin typeface="Open Sans"/>
                <a:ea typeface="Open Sans"/>
                <a:cs typeface="Open Sans"/>
                <a:sym typeface="Open Sans"/>
              </a:rPr>
              <a:t>- Dividere i partecipanti in due gruppi (in base alla formula scelta): ogni gruppo partirà (un pilota al minuto) su un percorso diverso (A-B il giorno 1 / B-A il giorno 2). Il terzo giorno, un gruppo percorrerà prima il percorso e poi il circuito Showdown, mentre l'altro percorrerà prima lo Showdown e poi il percorso. </a:t>
            </a:r>
          </a:p>
          <a:p>
            <a:pPr algn="l">
              <a:lnSpc>
                <a:spcPts val="4200"/>
              </a:lnSpc>
            </a:pPr>
            <a:r>
              <a:rPr lang="en-US" sz="3000">
                <a:solidFill>
                  <a:srgbClr val="000000"/>
                </a:solidFill>
                <a:latin typeface="Open Sans"/>
                <a:ea typeface="Open Sans"/>
                <a:cs typeface="Open Sans"/>
                <a:sym typeface="Open Sans"/>
              </a:rPr>
              <a:t>- Di conseguenza gestione più efficiente delle pause pranzo</a:t>
            </a:r>
          </a:p>
          <a:p>
            <a:pPr algn="l">
              <a:lnSpc>
                <a:spcPts val="4200"/>
              </a:lnSpc>
            </a:pPr>
            <a:r>
              <a:rPr lang="en-US" sz="3000">
                <a:solidFill>
                  <a:srgbClr val="000000"/>
                </a:solidFill>
                <a:latin typeface="Open Sans"/>
                <a:ea typeface="Open Sans"/>
                <a:cs typeface="Open Sans"/>
                <a:sym typeface="Open Sans"/>
              </a:rPr>
              <a:t>- Segnalazione del transito dei motociclisti tramite l'installazione di cartelli dove è probabile che siano presenti contemporaneamente altri utenti del percorso</a:t>
            </a:r>
          </a:p>
          <a:p>
            <a:pPr algn="l">
              <a:lnSpc>
                <a:spcPts val="4200"/>
              </a:lnSpc>
            </a:pPr>
            <a:r>
              <a:rPr lang="en-US" sz="3000">
                <a:solidFill>
                  <a:srgbClr val="000000"/>
                </a:solidFill>
                <a:latin typeface="Open Sans"/>
                <a:ea typeface="Open Sans"/>
                <a:cs typeface="Open Sans"/>
                <a:sym typeface="Open Sans"/>
              </a:rPr>
              <a:t>- Settori Selettivi più lunghi e trasferimenti su asfalto più brevi (ove possibile)</a:t>
            </a:r>
          </a:p>
          <a:p>
            <a:pPr algn="l">
              <a:lnSpc>
                <a:spcPts val="4200"/>
              </a:lnSpc>
            </a:pPr>
            <a:r>
              <a:rPr lang="en-US" sz="3000">
                <a:solidFill>
                  <a:srgbClr val="000000"/>
                </a:solidFill>
                <a:latin typeface="Open Sans"/>
                <a:ea typeface="Open Sans"/>
                <a:cs typeface="Open Sans"/>
                <a:sym typeface="Open Sans"/>
              </a:rPr>
              <a:t>- Maggiore convivialità a fine giornata e una città con più attività e cose interessanti da vedere e da fare</a:t>
            </a:r>
          </a:p>
          <a:p>
            <a:pPr algn="l">
              <a:lnSpc>
                <a:spcPts val="4200"/>
              </a:lnSpc>
            </a:pPr>
            <a:r>
              <a:rPr lang="en-US" sz="3000">
                <a:solidFill>
                  <a:srgbClr val="000000"/>
                </a:solidFill>
                <a:latin typeface="Open Sans"/>
                <a:ea typeface="Open Sans"/>
                <a:cs typeface="Open Sans"/>
                <a:sym typeface="Open Sans"/>
              </a:rPr>
              <a:t>- Restituzione più facile e veloce dei tracker noleggiati al termine dell'evento</a:t>
            </a:r>
          </a:p>
          <a:p>
            <a:pPr algn="l">
              <a:lnSpc>
                <a:spcPts val="4200"/>
              </a:lnSpc>
              <a:spcBef>
                <a:spcPct val="0"/>
              </a:spcBef>
            </a:pPr>
          </a:p>
        </p:txBody>
      </p:sp>
    </p:spTree>
  </p:cSld>
  <p:clrMapOvr>
    <a:masterClrMapping/>
  </p:clrMapOvr>
</p:sld>
</file>

<file path=ppt/slides/slide8.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258865" y="510858"/>
            <a:ext cx="17770269" cy="9208135"/>
          </a:xfrm>
          <a:prstGeom prst="rect">
            <a:avLst/>
          </a:prstGeom>
        </p:spPr>
        <p:txBody>
          <a:bodyPr anchor="t" rtlCol="false" tIns="0" lIns="0" bIns="0" rIns="0">
            <a:spAutoFit/>
          </a:bodyPr>
          <a:lstStyle/>
          <a:p>
            <a:pPr algn="l">
              <a:lnSpc>
                <a:spcPts val="4340"/>
              </a:lnSpc>
            </a:pPr>
            <a:r>
              <a:rPr lang="en-US" sz="3100" b="true">
                <a:solidFill>
                  <a:srgbClr val="000000"/>
                </a:solidFill>
                <a:latin typeface="Open Sans Bold"/>
                <a:ea typeface="Open Sans Bold"/>
                <a:cs typeface="Open Sans Bold"/>
                <a:sym typeface="Open Sans Bold"/>
              </a:rPr>
              <a:t>Autres nouvelles fonctionnalités et améliorations</a:t>
            </a:r>
            <a:r>
              <a:rPr lang="en-US" sz="3100">
                <a:solidFill>
                  <a:srgbClr val="000000"/>
                </a:solidFill>
                <a:latin typeface="Open Sans"/>
                <a:ea typeface="Open Sans"/>
                <a:cs typeface="Open Sans"/>
                <a:sym typeface="Open Sans"/>
              </a:rPr>
              <a:t>:</a:t>
            </a:r>
          </a:p>
          <a:p>
            <a:pPr algn="l">
              <a:lnSpc>
                <a:spcPts val="4340"/>
              </a:lnSpc>
            </a:pPr>
            <a:r>
              <a:rPr lang="en-US" sz="3100">
                <a:solidFill>
                  <a:srgbClr val="000000"/>
                </a:solidFill>
                <a:latin typeface="Open Sans"/>
                <a:ea typeface="Open Sans"/>
                <a:cs typeface="Open Sans"/>
                <a:sym typeface="Open Sans"/>
              </a:rPr>
              <a:t>- Organisation plus efficace des contrôles administratifs, médicaux et techniques</a:t>
            </a:r>
          </a:p>
          <a:p>
            <a:pPr algn="l">
              <a:lnSpc>
                <a:spcPts val="4340"/>
              </a:lnSpc>
            </a:pPr>
            <a:r>
              <a:rPr lang="en-US" sz="3100">
                <a:solidFill>
                  <a:srgbClr val="000000"/>
                </a:solidFill>
                <a:latin typeface="Open Sans"/>
                <a:ea typeface="Open Sans"/>
                <a:cs typeface="Open Sans"/>
                <a:sym typeface="Open Sans"/>
              </a:rPr>
              <a:t>- Test de réception des fichiers, du roadbook et des messages (italien, français et anglais), suivi d'un court test pratique pour chaque formule</a:t>
            </a:r>
          </a:p>
          <a:p>
            <a:pPr algn="l">
              <a:lnSpc>
                <a:spcPts val="4340"/>
              </a:lnSpc>
            </a:pPr>
            <a:r>
              <a:rPr lang="en-US" sz="3100">
                <a:solidFill>
                  <a:srgbClr val="000000"/>
                </a:solidFill>
                <a:latin typeface="Open Sans"/>
                <a:ea typeface="Open Sans"/>
                <a:cs typeface="Open Sans"/>
                <a:sym typeface="Open Sans"/>
              </a:rPr>
              <a:t>- Demande aux prestataires de services de mettre en place un système de classement plus rapide et plus efficace, ainsi qu'un enregistrement des parcours plus précis et fiable</a:t>
            </a:r>
          </a:p>
          <a:p>
            <a:pPr algn="l">
              <a:lnSpc>
                <a:spcPts val="4340"/>
              </a:lnSpc>
            </a:pPr>
            <a:r>
              <a:rPr lang="en-US" sz="3100">
                <a:solidFill>
                  <a:srgbClr val="000000"/>
                </a:solidFill>
                <a:latin typeface="Open Sans"/>
                <a:ea typeface="Open Sans"/>
                <a:cs typeface="Open Sans"/>
                <a:sym typeface="Open Sans"/>
              </a:rPr>
              <a:t>- Division des participants en deux groupes (selon la formule choisie) : chaque groupe partira (un motard par minute) sur un parcours différent (A-B le jour 1 / B-A le jour 2). Le troisième jour, un groupe parcourra d'abord le parcours puis le circuit Showdown, tandis que l'autre parcourra d'abord le Showdown puis le parcours.</a:t>
            </a:r>
          </a:p>
          <a:p>
            <a:pPr algn="l">
              <a:lnSpc>
                <a:spcPts val="4340"/>
              </a:lnSpc>
            </a:pPr>
            <a:r>
              <a:rPr lang="en-US" sz="3100">
                <a:solidFill>
                  <a:srgbClr val="000000"/>
                </a:solidFill>
                <a:latin typeface="Open Sans"/>
                <a:ea typeface="Open Sans"/>
                <a:cs typeface="Open Sans"/>
                <a:sym typeface="Open Sans"/>
              </a:rPr>
              <a:t>- Par conséquent gestion plus efficace des pauses déjeuner</a:t>
            </a:r>
          </a:p>
          <a:p>
            <a:pPr algn="l">
              <a:lnSpc>
                <a:spcPts val="4340"/>
              </a:lnSpc>
            </a:pPr>
            <a:r>
              <a:rPr lang="en-US" sz="3100">
                <a:solidFill>
                  <a:srgbClr val="000000"/>
                </a:solidFill>
                <a:latin typeface="Open Sans"/>
                <a:ea typeface="Open Sans"/>
                <a:cs typeface="Open Sans"/>
                <a:sym typeface="Open Sans"/>
              </a:rPr>
              <a:t>- Signalisation du passage des motards par la mise en place de panneaux aux endroits où d'autres usagers des sentiers sont susceptibles d'être présents</a:t>
            </a:r>
          </a:p>
          <a:p>
            <a:pPr algn="l">
              <a:lnSpc>
                <a:spcPts val="4340"/>
              </a:lnSpc>
            </a:pPr>
            <a:r>
              <a:rPr lang="en-US" sz="3100">
                <a:solidFill>
                  <a:srgbClr val="000000"/>
                </a:solidFill>
                <a:latin typeface="Open Sans"/>
                <a:ea typeface="Open Sans"/>
                <a:cs typeface="Open Sans"/>
                <a:sym typeface="Open Sans"/>
              </a:rPr>
              <a:t>- Secteurs sélectifs plus longs et liaisons asphaltées plus courtes (lorsque possible)</a:t>
            </a:r>
          </a:p>
          <a:p>
            <a:pPr algn="l">
              <a:lnSpc>
                <a:spcPts val="4340"/>
              </a:lnSpc>
            </a:pPr>
            <a:r>
              <a:rPr lang="en-US" sz="3100">
                <a:solidFill>
                  <a:srgbClr val="000000"/>
                </a:solidFill>
                <a:latin typeface="Open Sans"/>
                <a:ea typeface="Open Sans"/>
                <a:cs typeface="Open Sans"/>
                <a:sym typeface="Open Sans"/>
              </a:rPr>
              <a:t>- Plus de convivialité en fin de journée et une ville offrant davantage d'activités et de choses intéressantes à voir et à faire</a:t>
            </a:r>
          </a:p>
          <a:p>
            <a:pPr algn="l">
              <a:lnSpc>
                <a:spcPts val="4340"/>
              </a:lnSpc>
              <a:spcBef>
                <a:spcPct val="0"/>
              </a:spcBef>
            </a:pPr>
            <a:r>
              <a:rPr lang="en-US" sz="3100">
                <a:solidFill>
                  <a:srgbClr val="000000"/>
                </a:solidFill>
                <a:latin typeface="Open Sans"/>
                <a:ea typeface="Open Sans"/>
                <a:cs typeface="Open Sans"/>
                <a:sym typeface="Open Sans"/>
              </a:rPr>
              <a:t>- Retour plus facile et plus rapide des traceurs loués à la fin de l'événement</a:t>
            </a:r>
          </a:p>
        </p:txBody>
      </p:sp>
    </p:spTree>
  </p:cSld>
  <p:clrMapOvr>
    <a:masterClrMapping/>
  </p:clrMapOvr>
</p:sld>
</file>

<file path=ppt/slides/slide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330845" y="498475"/>
            <a:ext cx="17626311" cy="9242425"/>
          </a:xfrm>
          <a:prstGeom prst="rect">
            <a:avLst/>
          </a:prstGeom>
        </p:spPr>
        <p:txBody>
          <a:bodyPr anchor="t" rtlCol="false" tIns="0" lIns="0" bIns="0" rIns="0">
            <a:spAutoFit/>
          </a:bodyPr>
          <a:lstStyle/>
          <a:p>
            <a:pPr algn="l">
              <a:lnSpc>
                <a:spcPts val="4199"/>
              </a:lnSpc>
            </a:pPr>
            <a:r>
              <a:rPr lang="en-US" sz="2999" b="true">
                <a:solidFill>
                  <a:srgbClr val="000000"/>
                </a:solidFill>
                <a:latin typeface="Open Sans Bold"/>
                <a:ea typeface="Open Sans Bold"/>
                <a:cs typeface="Open Sans Bold"/>
                <a:sym typeface="Open Sans Bold"/>
              </a:rPr>
              <a:t>Other new features and improvements:</a:t>
            </a:r>
          </a:p>
          <a:p>
            <a:pPr algn="l">
              <a:lnSpc>
                <a:spcPts val="4199"/>
              </a:lnSpc>
            </a:pPr>
            <a:r>
              <a:rPr lang="en-US" sz="2999">
                <a:solidFill>
                  <a:srgbClr val="000000"/>
                </a:solidFill>
                <a:latin typeface="Open Sans"/>
                <a:ea typeface="Open Sans"/>
                <a:cs typeface="Open Sans"/>
                <a:sym typeface="Open Sans"/>
              </a:rPr>
              <a:t>- More efficient organization of administrative, medical, and technical checks</a:t>
            </a:r>
          </a:p>
          <a:p>
            <a:pPr algn="l">
              <a:lnSpc>
                <a:spcPts val="4199"/>
              </a:lnSpc>
            </a:pPr>
            <a:r>
              <a:rPr lang="en-US" sz="2999">
                <a:solidFill>
                  <a:srgbClr val="000000"/>
                </a:solidFill>
                <a:latin typeface="Open Sans"/>
                <a:ea typeface="Open Sans"/>
                <a:cs typeface="Open Sans"/>
                <a:sym typeface="Open Sans"/>
              </a:rPr>
              <a:t>- Conduct a test of receiving files, the roadbook, and messages (Italian, French and English) followed by a short practical test for each formula</a:t>
            </a:r>
          </a:p>
          <a:p>
            <a:pPr algn="l">
              <a:lnSpc>
                <a:spcPts val="4199"/>
              </a:lnSpc>
            </a:pPr>
            <a:r>
              <a:rPr lang="en-US" sz="2999">
                <a:solidFill>
                  <a:srgbClr val="000000"/>
                </a:solidFill>
                <a:latin typeface="Open Sans"/>
                <a:ea typeface="Open Sans"/>
                <a:cs typeface="Open Sans"/>
                <a:sym typeface="Open Sans"/>
              </a:rPr>
              <a:t>- Requested service providers to implement a faster and more efficient ranking system and a more accurate and reliable track recording</a:t>
            </a:r>
          </a:p>
          <a:p>
            <a:pPr algn="l">
              <a:lnSpc>
                <a:spcPts val="4199"/>
              </a:lnSpc>
            </a:pPr>
            <a:r>
              <a:rPr lang="en-US" sz="2999">
                <a:solidFill>
                  <a:srgbClr val="000000"/>
                </a:solidFill>
                <a:latin typeface="Open Sans"/>
                <a:ea typeface="Open Sans"/>
                <a:cs typeface="Open Sans"/>
                <a:sym typeface="Open Sans"/>
              </a:rPr>
              <a:t>- Divide participants into two groups (based on the chosen formula): each group will start (one rider per minute) on a different route (A-B on day 1 / B-A on day 2). On the third day, one group will first ride the route and then the Showdown circuit, while the other will first ride the Showdown and then the route.</a:t>
            </a:r>
          </a:p>
          <a:p>
            <a:pPr algn="l">
              <a:lnSpc>
                <a:spcPts val="4199"/>
              </a:lnSpc>
            </a:pPr>
            <a:r>
              <a:rPr lang="en-US" sz="2999">
                <a:solidFill>
                  <a:srgbClr val="000000"/>
                </a:solidFill>
                <a:latin typeface="Open Sans"/>
                <a:ea typeface="Open Sans"/>
                <a:cs typeface="Open Sans"/>
                <a:sym typeface="Open Sans"/>
              </a:rPr>
              <a:t>- Resulting in more efficient management of lunch breaks</a:t>
            </a:r>
          </a:p>
          <a:p>
            <a:pPr algn="l">
              <a:lnSpc>
                <a:spcPts val="4199"/>
              </a:lnSpc>
            </a:pPr>
            <a:r>
              <a:rPr lang="en-US" sz="2999">
                <a:solidFill>
                  <a:srgbClr val="000000"/>
                </a:solidFill>
                <a:latin typeface="Open Sans"/>
                <a:ea typeface="Open Sans"/>
                <a:cs typeface="Open Sans"/>
                <a:sym typeface="Open Sans"/>
              </a:rPr>
              <a:t>- Signaling of motorcyclists' transit by placing signs where other trail users are likely to be present at the same time</a:t>
            </a:r>
          </a:p>
          <a:p>
            <a:pPr algn="l">
              <a:lnSpc>
                <a:spcPts val="4199"/>
              </a:lnSpc>
            </a:pPr>
            <a:r>
              <a:rPr lang="en-US" sz="2999">
                <a:solidFill>
                  <a:srgbClr val="000000"/>
                </a:solidFill>
                <a:latin typeface="Open Sans"/>
                <a:ea typeface="Open Sans"/>
                <a:cs typeface="Open Sans"/>
                <a:sym typeface="Open Sans"/>
              </a:rPr>
              <a:t>- Longer selective sectors and shorter asphalt transfers (where possible)</a:t>
            </a:r>
          </a:p>
          <a:p>
            <a:pPr algn="l">
              <a:lnSpc>
                <a:spcPts val="4199"/>
              </a:lnSpc>
            </a:pPr>
            <a:r>
              <a:rPr lang="en-US" sz="2999">
                <a:solidFill>
                  <a:srgbClr val="000000"/>
                </a:solidFill>
                <a:latin typeface="Open Sans"/>
                <a:ea typeface="Open Sans"/>
                <a:cs typeface="Open Sans"/>
                <a:sym typeface="Open Sans"/>
              </a:rPr>
              <a:t>- Greater conviviality at the end of the day and a town with more activities and interesting things to see and do</a:t>
            </a:r>
          </a:p>
          <a:p>
            <a:pPr algn="l">
              <a:lnSpc>
                <a:spcPts val="4199"/>
              </a:lnSpc>
            </a:pPr>
            <a:r>
              <a:rPr lang="en-US" sz="2999">
                <a:solidFill>
                  <a:srgbClr val="000000"/>
                </a:solidFill>
                <a:latin typeface="Open Sans"/>
                <a:ea typeface="Open Sans"/>
                <a:cs typeface="Open Sans"/>
                <a:sym typeface="Open Sans"/>
              </a:rPr>
              <a:t>- Easier and quicker return of rented trackers at the end of the event</a:t>
            </a:r>
          </a:p>
          <a:p>
            <a:pPr algn="l">
              <a:lnSpc>
                <a:spcPts val="2800"/>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DAG_l-MJ6TY</dc:identifier>
  <dcterms:modified xsi:type="dcterms:W3CDTF">2011-08-01T06:04:30Z</dcterms:modified>
  <cp:revision>1</cp:revision>
  <dc:title>Lamas Rally Monviso news</dc:title>
</cp:coreProperties>
</file>