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x="18288000" cy="10287000"/>
  <p:notesSz cx="6858000" cy="9144000"/>
  <p:embeddedFontLst>
    <p:embeddedFont>
      <p:font typeface="Open Sans Bold" charset="1" panose="020B0806030504020204"/>
      <p:regular r:id="rId21"/>
    </p:embeddedFont>
    <p:embeddedFont>
      <p:font typeface="Open Sans" charset="1" panose="020B0606030504020204"/>
      <p:regular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fonts/font21.fntdata" Type="http://schemas.openxmlformats.org/officeDocument/2006/relationships/font"/><Relationship Id="rId22" Target="fonts/font22.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jpe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jpe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2.jpeg" Type="http://schemas.openxmlformats.org/officeDocument/2006/relationships/image"/><Relationship Id="rId3" Target="../media/image13.jpe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4.jpe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5.jpe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6.jpeg" Type="http://schemas.openxmlformats.org/officeDocument/2006/relationships/image"/><Relationship Id="rId3" Target="../media/image2.png" Type="http://schemas.openxmlformats.org/officeDocument/2006/relationships/image"/><Relationship Id="rId4" Target="https://terrapirata.com/rally-roadbooks/" TargetMode="External" Type="http://schemas.openxmlformats.org/officeDocument/2006/relationships/hyperlink"/><Relationship Id="rId5" Target="https://terrapirata.com/rally-roadbooks/" TargetMode="External" Type="http://schemas.openxmlformats.org/officeDocument/2006/relationships/hyperlink"/><Relationship Id="rId6" Target="https://terrapirata.com/rally-roadbooks/"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jpe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jpe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028700" y="407500"/>
            <a:ext cx="5920000" cy="9472000"/>
          </a:xfrm>
          <a:custGeom>
            <a:avLst/>
            <a:gdLst/>
            <a:ahLst/>
            <a:cxnLst/>
            <a:rect r="r" b="b" t="t" l="l"/>
            <a:pathLst>
              <a:path h="9472000" w="5920000">
                <a:moveTo>
                  <a:pt x="0" y="0"/>
                </a:moveTo>
                <a:lnTo>
                  <a:pt x="5920000" y="0"/>
                </a:lnTo>
                <a:lnTo>
                  <a:pt x="5920000" y="9472000"/>
                </a:lnTo>
                <a:lnTo>
                  <a:pt x="0" y="9472000"/>
                </a:lnTo>
                <a:lnTo>
                  <a:pt x="0" y="0"/>
                </a:lnTo>
                <a:close/>
              </a:path>
            </a:pathLst>
          </a:custGeom>
          <a:blipFill>
            <a:blip r:embed="rId2"/>
            <a:stretch>
              <a:fillRect l="0" t="0" r="0" b="0"/>
            </a:stretch>
          </a:blipFill>
        </p:spPr>
      </p:sp>
      <p:sp>
        <p:nvSpPr>
          <p:cNvPr name="Freeform 3" id="3"/>
          <p:cNvSpPr/>
          <p:nvPr/>
        </p:nvSpPr>
        <p:spPr>
          <a:xfrm flipH="false" flipV="false" rot="0">
            <a:off x="11055168" y="1028700"/>
            <a:ext cx="4109657" cy="4271622"/>
          </a:xfrm>
          <a:custGeom>
            <a:avLst/>
            <a:gdLst/>
            <a:ahLst/>
            <a:cxnLst/>
            <a:rect r="r" b="b" t="t" l="l"/>
            <a:pathLst>
              <a:path h="4271622" w="4109657">
                <a:moveTo>
                  <a:pt x="0" y="0"/>
                </a:moveTo>
                <a:lnTo>
                  <a:pt x="4109657" y="0"/>
                </a:lnTo>
                <a:lnTo>
                  <a:pt x="4109657" y="4271622"/>
                </a:lnTo>
                <a:lnTo>
                  <a:pt x="0" y="4271622"/>
                </a:lnTo>
                <a:lnTo>
                  <a:pt x="0" y="0"/>
                </a:lnTo>
                <a:close/>
              </a:path>
            </a:pathLst>
          </a:custGeom>
          <a:blipFill>
            <a:blip r:embed="rId3"/>
            <a:stretch>
              <a:fillRect l="0" t="0" r="0" b="0"/>
            </a:stretch>
          </a:blipFill>
        </p:spPr>
      </p:sp>
      <p:sp>
        <p:nvSpPr>
          <p:cNvPr name="TextBox 4" id="4"/>
          <p:cNvSpPr txBox="true"/>
          <p:nvPr/>
        </p:nvSpPr>
        <p:spPr>
          <a:xfrm rot="0">
            <a:off x="8125049" y="5809098"/>
            <a:ext cx="9969894" cy="1752600"/>
          </a:xfrm>
          <a:prstGeom prst="rect">
            <a:avLst/>
          </a:prstGeom>
        </p:spPr>
        <p:txBody>
          <a:bodyPr anchor="t" rtlCol="false" tIns="0" lIns="0" bIns="0" rIns="0">
            <a:spAutoFit/>
          </a:bodyPr>
          <a:lstStyle/>
          <a:p>
            <a:pPr algn="ctr">
              <a:lnSpc>
                <a:spcPts val="7200"/>
              </a:lnSpc>
            </a:pPr>
            <a:r>
              <a:rPr lang="en-US" sz="6000" b="true">
                <a:solidFill>
                  <a:srgbClr val="000000"/>
                </a:solidFill>
                <a:latin typeface="Open Sans Bold"/>
                <a:ea typeface="Open Sans Bold"/>
                <a:cs typeface="Open Sans Bold"/>
                <a:sym typeface="Open Sans Bold"/>
              </a:rPr>
              <a:t>Formula Rally Roadbook</a:t>
            </a:r>
          </a:p>
          <a:p>
            <a:pPr algn="ctr" marL="0" indent="0" lvl="0">
              <a:lnSpc>
                <a:spcPts val="6600"/>
              </a:lnSpc>
              <a:spcBef>
                <a:spcPct val="0"/>
              </a:spcBef>
            </a:pPr>
            <a:r>
              <a:rPr lang="en-US" b="true" sz="5500">
                <a:solidFill>
                  <a:srgbClr val="000000"/>
                </a:solidFill>
                <a:latin typeface="Open Sans Bold"/>
                <a:ea typeface="Open Sans Bold"/>
                <a:cs typeface="Open Sans Bold"/>
                <a:sym typeface="Open Sans Bold"/>
              </a:rPr>
              <a:t>Istruzioni/Instructions</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835643" y="291904"/>
            <a:ext cx="6064495" cy="9703191"/>
          </a:xfrm>
          <a:custGeom>
            <a:avLst/>
            <a:gdLst/>
            <a:ahLst/>
            <a:cxnLst/>
            <a:rect r="r" b="b" t="t" l="l"/>
            <a:pathLst>
              <a:path h="9703191" w="6064495">
                <a:moveTo>
                  <a:pt x="0" y="0"/>
                </a:moveTo>
                <a:lnTo>
                  <a:pt x="6064495" y="0"/>
                </a:lnTo>
                <a:lnTo>
                  <a:pt x="6064495" y="9703192"/>
                </a:lnTo>
                <a:lnTo>
                  <a:pt x="0" y="9703192"/>
                </a:lnTo>
                <a:lnTo>
                  <a:pt x="0" y="0"/>
                </a:lnTo>
                <a:close/>
              </a:path>
            </a:pathLst>
          </a:custGeom>
          <a:blipFill>
            <a:blip r:embed="rId2"/>
            <a:stretch>
              <a:fillRect l="0" t="0" r="0" b="0"/>
            </a:stretch>
          </a:blipFill>
        </p:spPr>
      </p:sp>
      <p:sp>
        <p:nvSpPr>
          <p:cNvPr name="TextBox 3" id="3"/>
          <p:cNvSpPr txBox="true"/>
          <p:nvPr/>
        </p:nvSpPr>
        <p:spPr>
          <a:xfrm rot="0">
            <a:off x="7005205" y="1028700"/>
            <a:ext cx="11282795" cy="1943100"/>
          </a:xfrm>
          <a:prstGeom prst="rect">
            <a:avLst/>
          </a:prstGeom>
        </p:spPr>
        <p:txBody>
          <a:bodyPr anchor="t" rtlCol="false" tIns="0" lIns="0" bIns="0" rIns="0">
            <a:spAutoFit/>
          </a:bodyPr>
          <a:lstStyle/>
          <a:p>
            <a:pPr algn="ctr">
              <a:lnSpc>
                <a:spcPts val="3840"/>
              </a:lnSpc>
              <a:spcBef>
                <a:spcPct val="0"/>
              </a:spcBef>
            </a:pPr>
            <a:r>
              <a:rPr lang="en-US" sz="3200">
                <a:solidFill>
                  <a:srgbClr val="000000"/>
                </a:solidFill>
                <a:latin typeface="Open Sans"/>
                <a:ea typeface="Open Sans"/>
                <a:cs typeface="Open Sans"/>
                <a:sym typeface="Open Sans"/>
              </a:rPr>
              <a:t>E' importante che il dispositivo o l'app GPS utilizzati consentano di seguire una traccia senza navigarla e di vedere direttamente a schermo (senza doverli toccare) i nomi dei waypoint</a:t>
            </a:r>
          </a:p>
        </p:txBody>
      </p:sp>
      <p:sp>
        <p:nvSpPr>
          <p:cNvPr name="TextBox 4" id="4"/>
          <p:cNvSpPr txBox="true"/>
          <p:nvPr/>
        </p:nvSpPr>
        <p:spPr>
          <a:xfrm rot="0">
            <a:off x="7363740" y="4171950"/>
            <a:ext cx="10565726" cy="1943100"/>
          </a:xfrm>
          <a:prstGeom prst="rect">
            <a:avLst/>
          </a:prstGeom>
        </p:spPr>
        <p:txBody>
          <a:bodyPr anchor="t" rtlCol="false" tIns="0" lIns="0" bIns="0" rIns="0">
            <a:spAutoFit/>
          </a:bodyPr>
          <a:lstStyle/>
          <a:p>
            <a:pPr algn="ctr">
              <a:lnSpc>
                <a:spcPts val="3840"/>
              </a:lnSpc>
              <a:spcBef>
                <a:spcPct val="0"/>
              </a:spcBef>
            </a:pPr>
            <a:r>
              <a:rPr lang="en-US" sz="3200">
                <a:solidFill>
                  <a:srgbClr val="000000"/>
                </a:solidFill>
                <a:latin typeface="Open Sans"/>
                <a:ea typeface="Open Sans"/>
                <a:cs typeface="Open Sans"/>
                <a:sym typeface="Open Sans"/>
              </a:rPr>
              <a:t>Il est important que l'appareil ou l'application GPS utilisée permette de suivre un itinéraire sans avoir à le naviguer et de voir les noms des waypoints directement sur l'écran (sans avoir à les toucher).</a:t>
            </a:r>
          </a:p>
        </p:txBody>
      </p:sp>
      <p:sp>
        <p:nvSpPr>
          <p:cNvPr name="TextBox 5" id="5"/>
          <p:cNvSpPr txBox="true"/>
          <p:nvPr/>
        </p:nvSpPr>
        <p:spPr>
          <a:xfrm rot="0">
            <a:off x="7553652" y="7315200"/>
            <a:ext cx="10565726" cy="1943100"/>
          </a:xfrm>
          <a:prstGeom prst="rect">
            <a:avLst/>
          </a:prstGeom>
        </p:spPr>
        <p:txBody>
          <a:bodyPr anchor="t" rtlCol="false" tIns="0" lIns="0" bIns="0" rIns="0">
            <a:spAutoFit/>
          </a:bodyPr>
          <a:lstStyle/>
          <a:p>
            <a:pPr algn="ctr">
              <a:lnSpc>
                <a:spcPts val="3840"/>
              </a:lnSpc>
              <a:spcBef>
                <a:spcPct val="0"/>
              </a:spcBef>
            </a:pPr>
            <a:r>
              <a:rPr lang="en-US" sz="3200">
                <a:solidFill>
                  <a:srgbClr val="000000"/>
                </a:solidFill>
                <a:latin typeface="Open Sans"/>
                <a:ea typeface="Open Sans"/>
                <a:cs typeface="Open Sans"/>
                <a:sym typeface="Open Sans"/>
              </a:rPr>
              <a:t>It is important that the GPS device or app used allows you to follow a track without navigating it and to see the names of the waypoints directly on the screen (without having to touch them).</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784565" y="429775"/>
            <a:ext cx="5892156" cy="9427449"/>
          </a:xfrm>
          <a:custGeom>
            <a:avLst/>
            <a:gdLst/>
            <a:ahLst/>
            <a:cxnLst/>
            <a:rect r="r" b="b" t="t" l="l"/>
            <a:pathLst>
              <a:path h="9427449" w="5892156">
                <a:moveTo>
                  <a:pt x="0" y="0"/>
                </a:moveTo>
                <a:lnTo>
                  <a:pt x="5892155" y="0"/>
                </a:lnTo>
                <a:lnTo>
                  <a:pt x="5892155" y="9427450"/>
                </a:lnTo>
                <a:lnTo>
                  <a:pt x="0" y="9427450"/>
                </a:lnTo>
                <a:lnTo>
                  <a:pt x="0" y="0"/>
                </a:lnTo>
                <a:close/>
              </a:path>
            </a:pathLst>
          </a:custGeom>
          <a:blipFill>
            <a:blip r:embed="rId2"/>
            <a:stretch>
              <a:fillRect l="0" t="0" r="0" b="0"/>
            </a:stretch>
          </a:blipFill>
        </p:spPr>
      </p:sp>
      <p:sp>
        <p:nvSpPr>
          <p:cNvPr name="TextBox 3" id="3"/>
          <p:cNvSpPr txBox="true"/>
          <p:nvPr/>
        </p:nvSpPr>
        <p:spPr>
          <a:xfrm rot="0">
            <a:off x="7556796" y="1028700"/>
            <a:ext cx="10289931" cy="1943100"/>
          </a:xfrm>
          <a:prstGeom prst="rect">
            <a:avLst/>
          </a:prstGeom>
        </p:spPr>
        <p:txBody>
          <a:bodyPr anchor="t" rtlCol="false" tIns="0" lIns="0" bIns="0" rIns="0">
            <a:spAutoFit/>
          </a:bodyPr>
          <a:lstStyle/>
          <a:p>
            <a:pPr algn="ctr">
              <a:lnSpc>
                <a:spcPts val="3840"/>
              </a:lnSpc>
              <a:spcBef>
                <a:spcPct val="0"/>
              </a:spcBef>
            </a:pPr>
            <a:r>
              <a:rPr lang="en-US" sz="3200">
                <a:solidFill>
                  <a:srgbClr val="000000"/>
                </a:solidFill>
                <a:latin typeface="Open Sans"/>
                <a:ea typeface="Open Sans"/>
                <a:cs typeface="Open Sans"/>
                <a:sym typeface="Open Sans"/>
              </a:rPr>
              <a:t>L'applicazione Terrapirata deve rimanere sempre aperta in background. Terminato il trasferimento (FT) si utilizza il roadbook elettronico per effettuare il Settore Selettivo (SS)</a:t>
            </a:r>
          </a:p>
        </p:txBody>
      </p:sp>
      <p:sp>
        <p:nvSpPr>
          <p:cNvPr name="TextBox 4" id="4"/>
          <p:cNvSpPr txBox="true"/>
          <p:nvPr/>
        </p:nvSpPr>
        <p:spPr>
          <a:xfrm rot="0">
            <a:off x="7474058" y="4171950"/>
            <a:ext cx="10455408" cy="1943100"/>
          </a:xfrm>
          <a:prstGeom prst="rect">
            <a:avLst/>
          </a:prstGeom>
        </p:spPr>
        <p:txBody>
          <a:bodyPr anchor="t" rtlCol="false" tIns="0" lIns="0" bIns="0" rIns="0">
            <a:spAutoFit/>
          </a:bodyPr>
          <a:lstStyle/>
          <a:p>
            <a:pPr algn="ctr">
              <a:lnSpc>
                <a:spcPts val="3840"/>
              </a:lnSpc>
              <a:spcBef>
                <a:spcPct val="0"/>
              </a:spcBef>
            </a:pPr>
            <a:r>
              <a:rPr lang="en-US" sz="3200">
                <a:solidFill>
                  <a:srgbClr val="000000"/>
                </a:solidFill>
                <a:latin typeface="Open Sans"/>
                <a:ea typeface="Open Sans"/>
                <a:cs typeface="Open Sans"/>
                <a:sym typeface="Open Sans"/>
              </a:rPr>
              <a:t>L'application Terrapirata doit rester ouverte en permanence en arrière-plan. Une fois le transfert terminé (FT), le roadbook numerique utilisé pour compléter le Secteur Sélectif (SS).</a:t>
            </a:r>
          </a:p>
        </p:txBody>
      </p:sp>
      <p:sp>
        <p:nvSpPr>
          <p:cNvPr name="TextBox 5" id="5"/>
          <p:cNvSpPr txBox="true"/>
          <p:nvPr/>
        </p:nvSpPr>
        <p:spPr>
          <a:xfrm rot="0">
            <a:off x="7556796" y="7315200"/>
            <a:ext cx="10510567" cy="1943100"/>
          </a:xfrm>
          <a:prstGeom prst="rect">
            <a:avLst/>
          </a:prstGeom>
        </p:spPr>
        <p:txBody>
          <a:bodyPr anchor="t" rtlCol="false" tIns="0" lIns="0" bIns="0" rIns="0">
            <a:spAutoFit/>
          </a:bodyPr>
          <a:lstStyle/>
          <a:p>
            <a:pPr algn="ctr">
              <a:lnSpc>
                <a:spcPts val="3840"/>
              </a:lnSpc>
              <a:spcBef>
                <a:spcPct val="0"/>
              </a:spcBef>
            </a:pPr>
            <a:r>
              <a:rPr lang="en-US" sz="3200">
                <a:solidFill>
                  <a:srgbClr val="000000"/>
                </a:solidFill>
                <a:latin typeface="Open Sans"/>
                <a:ea typeface="Open Sans"/>
                <a:cs typeface="Open Sans"/>
                <a:sym typeface="Open Sans"/>
              </a:rPr>
              <a:t>The Terrapirata application must always remain open in the background. Once the transfer is complete (FT), the electronic roadbook is used to complete the Selective Sector (SS).</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546377" y="1028700"/>
            <a:ext cx="4731055" cy="7569687"/>
          </a:xfrm>
          <a:custGeom>
            <a:avLst/>
            <a:gdLst/>
            <a:ahLst/>
            <a:cxnLst/>
            <a:rect r="r" b="b" t="t" l="l"/>
            <a:pathLst>
              <a:path h="7569687" w="4731055">
                <a:moveTo>
                  <a:pt x="0" y="0"/>
                </a:moveTo>
                <a:lnTo>
                  <a:pt x="4731054" y="0"/>
                </a:lnTo>
                <a:lnTo>
                  <a:pt x="4731054" y="7569687"/>
                </a:lnTo>
                <a:lnTo>
                  <a:pt x="0" y="7569687"/>
                </a:lnTo>
                <a:lnTo>
                  <a:pt x="0" y="0"/>
                </a:lnTo>
                <a:close/>
              </a:path>
            </a:pathLst>
          </a:custGeom>
          <a:blipFill>
            <a:blip r:embed="rId2"/>
            <a:stretch>
              <a:fillRect l="0" t="0" r="0" b="0"/>
            </a:stretch>
          </a:blipFill>
        </p:spPr>
      </p:sp>
      <p:sp>
        <p:nvSpPr>
          <p:cNvPr name="Freeform 3" id="3"/>
          <p:cNvSpPr/>
          <p:nvPr/>
        </p:nvSpPr>
        <p:spPr>
          <a:xfrm flipH="false" flipV="false" rot="0">
            <a:off x="5986141" y="1028700"/>
            <a:ext cx="4731055" cy="7569687"/>
          </a:xfrm>
          <a:custGeom>
            <a:avLst/>
            <a:gdLst/>
            <a:ahLst/>
            <a:cxnLst/>
            <a:rect r="r" b="b" t="t" l="l"/>
            <a:pathLst>
              <a:path h="7569687" w="4731055">
                <a:moveTo>
                  <a:pt x="0" y="0"/>
                </a:moveTo>
                <a:lnTo>
                  <a:pt x="4731054" y="0"/>
                </a:lnTo>
                <a:lnTo>
                  <a:pt x="4731054" y="7569687"/>
                </a:lnTo>
                <a:lnTo>
                  <a:pt x="0" y="7569687"/>
                </a:lnTo>
                <a:lnTo>
                  <a:pt x="0" y="0"/>
                </a:lnTo>
                <a:close/>
              </a:path>
            </a:pathLst>
          </a:custGeom>
          <a:blipFill>
            <a:blip r:embed="rId3"/>
            <a:stretch>
              <a:fillRect l="0" t="0" r="0" b="0"/>
            </a:stretch>
          </a:blipFill>
        </p:spPr>
      </p:sp>
      <p:sp>
        <p:nvSpPr>
          <p:cNvPr name="TextBox 4" id="4"/>
          <p:cNvSpPr txBox="true"/>
          <p:nvPr/>
        </p:nvSpPr>
        <p:spPr>
          <a:xfrm rot="0">
            <a:off x="10827514" y="1820444"/>
            <a:ext cx="7570805" cy="1180465"/>
          </a:xfrm>
          <a:prstGeom prst="rect">
            <a:avLst/>
          </a:prstGeom>
        </p:spPr>
        <p:txBody>
          <a:bodyPr anchor="t" rtlCol="false" tIns="0" lIns="0" bIns="0" rIns="0">
            <a:spAutoFit/>
          </a:bodyPr>
          <a:lstStyle/>
          <a:p>
            <a:pPr algn="ctr">
              <a:lnSpc>
                <a:spcPts val="4759"/>
              </a:lnSpc>
              <a:spcBef>
                <a:spcPct val="0"/>
              </a:spcBef>
            </a:pPr>
            <a:r>
              <a:rPr lang="en-US" sz="3399">
                <a:solidFill>
                  <a:srgbClr val="000000"/>
                </a:solidFill>
                <a:latin typeface="Open Sans"/>
                <a:ea typeface="Open Sans"/>
                <a:cs typeface="Open Sans"/>
                <a:sym typeface="Open Sans"/>
              </a:rPr>
              <a:t>E così via fino alla fine di ogni tappa/giornata</a:t>
            </a:r>
          </a:p>
        </p:txBody>
      </p:sp>
      <p:sp>
        <p:nvSpPr>
          <p:cNvPr name="TextBox 5" id="5"/>
          <p:cNvSpPr txBox="true"/>
          <p:nvPr/>
        </p:nvSpPr>
        <p:spPr>
          <a:xfrm rot="0">
            <a:off x="11280036" y="4519930"/>
            <a:ext cx="7007964" cy="1180465"/>
          </a:xfrm>
          <a:prstGeom prst="rect">
            <a:avLst/>
          </a:prstGeom>
        </p:spPr>
        <p:txBody>
          <a:bodyPr anchor="t" rtlCol="false" tIns="0" lIns="0" bIns="0" rIns="0">
            <a:spAutoFit/>
          </a:bodyPr>
          <a:lstStyle/>
          <a:p>
            <a:pPr algn="ctr">
              <a:lnSpc>
                <a:spcPts val="4759"/>
              </a:lnSpc>
              <a:spcBef>
                <a:spcPct val="0"/>
              </a:spcBef>
            </a:pPr>
            <a:r>
              <a:rPr lang="en-US" sz="3399">
                <a:solidFill>
                  <a:srgbClr val="000000"/>
                </a:solidFill>
                <a:latin typeface="Open Sans"/>
                <a:ea typeface="Open Sans"/>
                <a:cs typeface="Open Sans"/>
                <a:sym typeface="Open Sans"/>
              </a:rPr>
              <a:t>Et ainsi de suite jusqu'à la fin de chaque étape/journée</a:t>
            </a:r>
          </a:p>
        </p:txBody>
      </p:sp>
      <p:sp>
        <p:nvSpPr>
          <p:cNvPr name="TextBox 6" id="6"/>
          <p:cNvSpPr txBox="true"/>
          <p:nvPr/>
        </p:nvSpPr>
        <p:spPr>
          <a:xfrm rot="0">
            <a:off x="11169717" y="7214870"/>
            <a:ext cx="7228601" cy="1180465"/>
          </a:xfrm>
          <a:prstGeom prst="rect">
            <a:avLst/>
          </a:prstGeom>
        </p:spPr>
        <p:txBody>
          <a:bodyPr anchor="t" rtlCol="false" tIns="0" lIns="0" bIns="0" rIns="0">
            <a:spAutoFit/>
          </a:bodyPr>
          <a:lstStyle/>
          <a:p>
            <a:pPr algn="ctr">
              <a:lnSpc>
                <a:spcPts val="4759"/>
              </a:lnSpc>
              <a:spcBef>
                <a:spcPct val="0"/>
              </a:spcBef>
            </a:pPr>
            <a:r>
              <a:rPr lang="en-US" sz="3399">
                <a:solidFill>
                  <a:srgbClr val="000000"/>
                </a:solidFill>
                <a:latin typeface="Open Sans"/>
                <a:ea typeface="Open Sans"/>
                <a:cs typeface="Open Sans"/>
                <a:sym typeface="Open Sans"/>
              </a:rPr>
              <a:t>And so on until the end of each stage/day</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780484" y="280443"/>
            <a:ext cx="6078821" cy="9726113"/>
          </a:xfrm>
          <a:custGeom>
            <a:avLst/>
            <a:gdLst/>
            <a:ahLst/>
            <a:cxnLst/>
            <a:rect r="r" b="b" t="t" l="l"/>
            <a:pathLst>
              <a:path h="9726113" w="6078821">
                <a:moveTo>
                  <a:pt x="0" y="0"/>
                </a:moveTo>
                <a:lnTo>
                  <a:pt x="6078821" y="0"/>
                </a:lnTo>
                <a:lnTo>
                  <a:pt x="6078821" y="9726114"/>
                </a:lnTo>
                <a:lnTo>
                  <a:pt x="0" y="9726114"/>
                </a:lnTo>
                <a:lnTo>
                  <a:pt x="0" y="0"/>
                </a:lnTo>
                <a:close/>
              </a:path>
            </a:pathLst>
          </a:custGeom>
          <a:blipFill>
            <a:blip r:embed="rId2"/>
            <a:stretch>
              <a:fillRect l="0" t="0" r="0" b="0"/>
            </a:stretch>
          </a:blipFill>
        </p:spPr>
      </p:sp>
      <p:sp>
        <p:nvSpPr>
          <p:cNvPr name="TextBox 3" id="3"/>
          <p:cNvSpPr txBox="true"/>
          <p:nvPr/>
        </p:nvSpPr>
        <p:spPr>
          <a:xfrm rot="0">
            <a:off x="7143103" y="1169887"/>
            <a:ext cx="10979419" cy="1661795"/>
          </a:xfrm>
          <a:prstGeom prst="rect">
            <a:avLst/>
          </a:prstGeom>
        </p:spPr>
        <p:txBody>
          <a:bodyPr anchor="t" rtlCol="false" tIns="0" lIns="0" bIns="0" rIns="0">
            <a:spAutoFit/>
          </a:bodyPr>
          <a:lstStyle/>
          <a:p>
            <a:pPr algn="ctr">
              <a:lnSpc>
                <a:spcPts val="4480"/>
              </a:lnSpc>
              <a:spcBef>
                <a:spcPct val="0"/>
              </a:spcBef>
            </a:pPr>
            <a:r>
              <a:rPr lang="en-US" sz="3200">
                <a:solidFill>
                  <a:srgbClr val="000000"/>
                </a:solidFill>
                <a:latin typeface="Open Sans"/>
                <a:ea typeface="Open Sans"/>
                <a:cs typeface="Open Sans"/>
                <a:sym typeface="Open Sans"/>
              </a:rPr>
              <a:t>Arrivato alla fine di ogni tappa, torna sulla schermata principale dell'app per inviare immediatamente i tuoi risultati premendo l'apposito pulsante.</a:t>
            </a:r>
          </a:p>
        </p:txBody>
      </p:sp>
      <p:sp>
        <p:nvSpPr>
          <p:cNvPr name="TextBox 4" id="4"/>
          <p:cNvSpPr txBox="true"/>
          <p:nvPr/>
        </p:nvSpPr>
        <p:spPr>
          <a:xfrm rot="0">
            <a:off x="7143103" y="4284028"/>
            <a:ext cx="10951840" cy="1661795"/>
          </a:xfrm>
          <a:prstGeom prst="rect">
            <a:avLst/>
          </a:prstGeom>
        </p:spPr>
        <p:txBody>
          <a:bodyPr anchor="t" rtlCol="false" tIns="0" lIns="0" bIns="0" rIns="0">
            <a:spAutoFit/>
          </a:bodyPr>
          <a:lstStyle/>
          <a:p>
            <a:pPr algn="ctr">
              <a:lnSpc>
                <a:spcPts val="4480"/>
              </a:lnSpc>
              <a:spcBef>
                <a:spcPct val="0"/>
              </a:spcBef>
            </a:pPr>
            <a:r>
              <a:rPr lang="en-US" sz="3200">
                <a:solidFill>
                  <a:srgbClr val="000000"/>
                </a:solidFill>
                <a:latin typeface="Open Sans"/>
                <a:ea typeface="Open Sans"/>
                <a:cs typeface="Open Sans"/>
                <a:sym typeface="Open Sans"/>
              </a:rPr>
              <a:t>À la fin de chaque étape, retournez à l'écran principal de l'application pour soumettre immédiatement vos résultats en appuyant sur le bouton correspondant.</a:t>
            </a:r>
          </a:p>
        </p:txBody>
      </p:sp>
      <p:sp>
        <p:nvSpPr>
          <p:cNvPr name="TextBox 5" id="5"/>
          <p:cNvSpPr txBox="true"/>
          <p:nvPr/>
        </p:nvSpPr>
        <p:spPr>
          <a:xfrm rot="0">
            <a:off x="7253421" y="7393622"/>
            <a:ext cx="10841522" cy="1661795"/>
          </a:xfrm>
          <a:prstGeom prst="rect">
            <a:avLst/>
          </a:prstGeom>
        </p:spPr>
        <p:txBody>
          <a:bodyPr anchor="t" rtlCol="false" tIns="0" lIns="0" bIns="0" rIns="0">
            <a:spAutoFit/>
          </a:bodyPr>
          <a:lstStyle/>
          <a:p>
            <a:pPr algn="ctr">
              <a:lnSpc>
                <a:spcPts val="4480"/>
              </a:lnSpc>
              <a:spcBef>
                <a:spcPct val="0"/>
              </a:spcBef>
            </a:pPr>
            <a:r>
              <a:rPr lang="en-US" sz="3200">
                <a:solidFill>
                  <a:srgbClr val="000000"/>
                </a:solidFill>
                <a:latin typeface="Open Sans"/>
                <a:ea typeface="Open Sans"/>
                <a:cs typeface="Open Sans"/>
                <a:sym typeface="Open Sans"/>
              </a:rPr>
              <a:t>At the end of each stage, return to the app's main screen to immediately submit your results by pressing the appropriate button.</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028700" y="407937"/>
            <a:ext cx="5919454" cy="9471127"/>
          </a:xfrm>
          <a:custGeom>
            <a:avLst/>
            <a:gdLst/>
            <a:ahLst/>
            <a:cxnLst/>
            <a:rect r="r" b="b" t="t" l="l"/>
            <a:pathLst>
              <a:path h="9471127" w="5919454">
                <a:moveTo>
                  <a:pt x="0" y="0"/>
                </a:moveTo>
                <a:lnTo>
                  <a:pt x="5919454" y="0"/>
                </a:lnTo>
                <a:lnTo>
                  <a:pt x="5919454" y="9471126"/>
                </a:lnTo>
                <a:lnTo>
                  <a:pt x="0" y="9471126"/>
                </a:lnTo>
                <a:lnTo>
                  <a:pt x="0" y="0"/>
                </a:lnTo>
                <a:close/>
              </a:path>
            </a:pathLst>
          </a:custGeom>
          <a:blipFill>
            <a:blip r:embed="rId2"/>
            <a:stretch>
              <a:fillRect l="0" t="0" r="0" b="0"/>
            </a:stretch>
          </a:blipFill>
        </p:spPr>
      </p:sp>
      <p:sp>
        <p:nvSpPr>
          <p:cNvPr name="TextBox 3" id="3"/>
          <p:cNvSpPr txBox="true"/>
          <p:nvPr/>
        </p:nvSpPr>
        <p:spPr>
          <a:xfrm rot="0">
            <a:off x="7198262" y="369837"/>
            <a:ext cx="10896681" cy="2910839"/>
          </a:xfrm>
          <a:prstGeom prst="rect">
            <a:avLst/>
          </a:prstGeom>
        </p:spPr>
        <p:txBody>
          <a:bodyPr anchor="t" rtlCol="false" tIns="0" lIns="0" bIns="0" rIns="0">
            <a:spAutoFit/>
          </a:bodyPr>
          <a:lstStyle/>
          <a:p>
            <a:pPr algn="ctr">
              <a:lnSpc>
                <a:spcPts val="3360"/>
              </a:lnSpc>
            </a:pPr>
            <a:r>
              <a:rPr lang="en-US" sz="2400">
                <a:solidFill>
                  <a:srgbClr val="000000"/>
                </a:solidFill>
                <a:latin typeface="Open Sans"/>
                <a:ea typeface="Open Sans"/>
                <a:cs typeface="Open Sans"/>
                <a:sym typeface="Open Sans"/>
              </a:rPr>
              <a:t>Ti ricordo che è obbligatorio registrare l'intero percorso (TS + SS) con il dispositivo o l'app GPS con una cadenza di registrazione di 1 punto per secondo.</a:t>
            </a:r>
          </a:p>
          <a:p>
            <a:pPr algn="ctr">
              <a:lnSpc>
                <a:spcPts val="3360"/>
              </a:lnSpc>
              <a:spcBef>
                <a:spcPct val="0"/>
              </a:spcBef>
            </a:pPr>
            <a:r>
              <a:rPr lang="en-US" sz="2400">
                <a:solidFill>
                  <a:srgbClr val="000000"/>
                </a:solidFill>
                <a:latin typeface="Open Sans"/>
                <a:ea typeface="Open Sans"/>
                <a:cs typeface="Open Sans"/>
                <a:sym typeface="Open Sans"/>
              </a:rPr>
              <a:t>La registrazione dovrà essere inviata tramite email all'indirizzo che verrà comunicato (il file deve essere nominato con nome, numero di gara e di tappa) su richiesta dell'organizzazione in caso di malfunzionamenti del sistema di registrazione ufficiale dei risultati. </a:t>
            </a:r>
          </a:p>
        </p:txBody>
      </p:sp>
      <p:sp>
        <p:nvSpPr>
          <p:cNvPr name="TextBox 4" id="4"/>
          <p:cNvSpPr txBox="true"/>
          <p:nvPr/>
        </p:nvSpPr>
        <p:spPr>
          <a:xfrm rot="0">
            <a:off x="7363740" y="3908537"/>
            <a:ext cx="10731204" cy="2910839"/>
          </a:xfrm>
          <a:prstGeom prst="rect">
            <a:avLst/>
          </a:prstGeom>
        </p:spPr>
        <p:txBody>
          <a:bodyPr anchor="t" rtlCol="false" tIns="0" lIns="0" bIns="0" rIns="0">
            <a:spAutoFit/>
          </a:bodyPr>
          <a:lstStyle/>
          <a:p>
            <a:pPr algn="ctr">
              <a:lnSpc>
                <a:spcPts val="3360"/>
              </a:lnSpc>
            </a:pPr>
            <a:r>
              <a:rPr lang="en-US" sz="2400">
                <a:solidFill>
                  <a:srgbClr val="000000"/>
                </a:solidFill>
                <a:latin typeface="Open Sans"/>
                <a:ea typeface="Open Sans"/>
                <a:cs typeface="Open Sans"/>
                <a:sym typeface="Open Sans"/>
              </a:rPr>
              <a:t>Veuillez noter qu'il est obligatoire d'enregistrer l'intégralité du parcours (TS + SS) avec votre appareil ou application GPS à une fréquence d'enregistrement de 1 point par seconde.</a:t>
            </a:r>
          </a:p>
          <a:p>
            <a:pPr algn="ctr">
              <a:lnSpc>
                <a:spcPts val="3360"/>
              </a:lnSpc>
              <a:spcBef>
                <a:spcPct val="0"/>
              </a:spcBef>
            </a:pPr>
            <a:r>
              <a:rPr lang="en-US" sz="2400">
                <a:solidFill>
                  <a:srgbClr val="000000"/>
                </a:solidFill>
                <a:latin typeface="Open Sans"/>
                <a:ea typeface="Open Sans"/>
                <a:cs typeface="Open Sans"/>
                <a:sym typeface="Open Sans"/>
              </a:rPr>
              <a:t>L'enregistrement doit être envoyé par courriel à l'adresse indiquée (le fichier doit inclure votre nom, votre numéro de dossard et numéro d'étape) à la demande des organisateurs en cas de dysfonctionnement du système officiel d'enregistrement des résultats.</a:t>
            </a:r>
          </a:p>
        </p:txBody>
      </p:sp>
      <p:sp>
        <p:nvSpPr>
          <p:cNvPr name="TextBox 5" id="5"/>
          <p:cNvSpPr txBox="true"/>
          <p:nvPr/>
        </p:nvSpPr>
        <p:spPr>
          <a:xfrm rot="0">
            <a:off x="7363740" y="7448027"/>
            <a:ext cx="10758783" cy="2491739"/>
          </a:xfrm>
          <a:prstGeom prst="rect">
            <a:avLst/>
          </a:prstGeom>
        </p:spPr>
        <p:txBody>
          <a:bodyPr anchor="t" rtlCol="false" tIns="0" lIns="0" bIns="0" rIns="0">
            <a:spAutoFit/>
          </a:bodyPr>
          <a:lstStyle/>
          <a:p>
            <a:pPr algn="ctr">
              <a:lnSpc>
                <a:spcPts val="3360"/>
              </a:lnSpc>
            </a:pPr>
            <a:r>
              <a:rPr lang="en-US" sz="2400">
                <a:solidFill>
                  <a:srgbClr val="000000"/>
                </a:solidFill>
                <a:latin typeface="Open Sans"/>
                <a:ea typeface="Open Sans"/>
                <a:cs typeface="Open Sans"/>
                <a:sym typeface="Open Sans"/>
              </a:rPr>
              <a:t>Please note that it is mandatory to record the entire route (TS + SS) with your GPS device or app at a recording rate of 1 point per second.</a:t>
            </a:r>
          </a:p>
          <a:p>
            <a:pPr algn="ctr">
              <a:lnSpc>
                <a:spcPts val="3360"/>
              </a:lnSpc>
              <a:spcBef>
                <a:spcPct val="0"/>
              </a:spcBef>
            </a:pPr>
            <a:r>
              <a:rPr lang="en-US" sz="2400">
                <a:solidFill>
                  <a:srgbClr val="000000"/>
                </a:solidFill>
                <a:latin typeface="Open Sans"/>
                <a:ea typeface="Open Sans"/>
                <a:cs typeface="Open Sans"/>
                <a:sym typeface="Open Sans"/>
              </a:rPr>
              <a:t>The recording must be sent via email to the address provided (the file must include your name, race number, and stage number) upon request by the organizers in the event of malfunctions in the official results recording system.</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41999" y="489399"/>
            <a:ext cx="9141999" cy="6473752"/>
          </a:xfrm>
          <a:custGeom>
            <a:avLst/>
            <a:gdLst/>
            <a:ahLst/>
            <a:cxnLst/>
            <a:rect r="r" b="b" t="t" l="l"/>
            <a:pathLst>
              <a:path h="6473752" w="9141999">
                <a:moveTo>
                  <a:pt x="0" y="0"/>
                </a:moveTo>
                <a:lnTo>
                  <a:pt x="9141998" y="0"/>
                </a:lnTo>
                <a:lnTo>
                  <a:pt x="9141998" y="6473753"/>
                </a:lnTo>
                <a:lnTo>
                  <a:pt x="0" y="6473753"/>
                </a:lnTo>
                <a:lnTo>
                  <a:pt x="0" y="0"/>
                </a:lnTo>
                <a:close/>
              </a:path>
            </a:pathLst>
          </a:custGeom>
          <a:blipFill>
            <a:blip r:embed="rId2"/>
            <a:stretch>
              <a:fillRect l="-2405" t="0" r="-22986" b="0"/>
            </a:stretch>
          </a:blipFill>
        </p:spPr>
      </p:sp>
      <p:sp>
        <p:nvSpPr>
          <p:cNvPr name="Freeform 3" id="3"/>
          <p:cNvSpPr/>
          <p:nvPr/>
        </p:nvSpPr>
        <p:spPr>
          <a:xfrm flipH="false" flipV="false" rot="0">
            <a:off x="7391861" y="7741496"/>
            <a:ext cx="2092136" cy="2174590"/>
          </a:xfrm>
          <a:custGeom>
            <a:avLst/>
            <a:gdLst/>
            <a:ahLst/>
            <a:cxnLst/>
            <a:rect r="r" b="b" t="t" l="l"/>
            <a:pathLst>
              <a:path h="2174590" w="2092136">
                <a:moveTo>
                  <a:pt x="0" y="0"/>
                </a:moveTo>
                <a:lnTo>
                  <a:pt x="2092136" y="0"/>
                </a:lnTo>
                <a:lnTo>
                  <a:pt x="2092136" y="2174590"/>
                </a:lnTo>
                <a:lnTo>
                  <a:pt x="0" y="2174590"/>
                </a:lnTo>
                <a:lnTo>
                  <a:pt x="0" y="0"/>
                </a:lnTo>
                <a:close/>
              </a:path>
            </a:pathLst>
          </a:custGeom>
          <a:blipFill>
            <a:blip r:embed="rId3"/>
            <a:stretch>
              <a:fillRect l="0" t="0" r="0" b="0"/>
            </a:stretch>
          </a:blipFill>
        </p:spPr>
      </p:sp>
      <p:sp>
        <p:nvSpPr>
          <p:cNvPr name="TextBox 4" id="4"/>
          <p:cNvSpPr txBox="true"/>
          <p:nvPr/>
        </p:nvSpPr>
        <p:spPr>
          <a:xfrm rot="0">
            <a:off x="9969442" y="489399"/>
            <a:ext cx="7952035" cy="1457325"/>
          </a:xfrm>
          <a:prstGeom prst="rect">
            <a:avLst/>
          </a:prstGeom>
        </p:spPr>
        <p:txBody>
          <a:bodyPr anchor="t" rtlCol="false" tIns="0" lIns="0" bIns="0" rIns="0">
            <a:spAutoFit/>
          </a:bodyPr>
          <a:lstStyle/>
          <a:p>
            <a:pPr algn="ctr">
              <a:lnSpc>
                <a:spcPts val="3840"/>
              </a:lnSpc>
              <a:spcBef>
                <a:spcPct val="0"/>
              </a:spcBef>
            </a:pPr>
            <a:r>
              <a:rPr lang="en-US" sz="3200">
                <a:solidFill>
                  <a:srgbClr val="000000"/>
                </a:solidFill>
                <a:latin typeface="Open Sans"/>
                <a:ea typeface="Open Sans"/>
                <a:cs typeface="Open Sans"/>
                <a:sym typeface="Open Sans"/>
              </a:rPr>
              <a:t>Per maggiori informazioni visita la seguente pagina: </a:t>
            </a:r>
            <a:r>
              <a:rPr lang="en-US" sz="3200" u="sng">
                <a:solidFill>
                  <a:srgbClr val="000000"/>
                </a:solidFill>
                <a:latin typeface="Open Sans"/>
                <a:ea typeface="Open Sans"/>
                <a:cs typeface="Open Sans"/>
                <a:sym typeface="Open Sans"/>
                <a:hlinkClick r:id="rId4" tooltip="https://terrapirata.com/rally-roadbooks/"/>
              </a:rPr>
              <a:t>https://terrapirata.com/rally-roadbooks/</a:t>
            </a:r>
          </a:p>
        </p:txBody>
      </p:sp>
      <p:sp>
        <p:nvSpPr>
          <p:cNvPr name="TextBox 5" id="5"/>
          <p:cNvSpPr txBox="true"/>
          <p:nvPr/>
        </p:nvSpPr>
        <p:spPr>
          <a:xfrm rot="0">
            <a:off x="9969442" y="3388571"/>
            <a:ext cx="8196384" cy="1457325"/>
          </a:xfrm>
          <a:prstGeom prst="rect">
            <a:avLst/>
          </a:prstGeom>
        </p:spPr>
        <p:txBody>
          <a:bodyPr anchor="t" rtlCol="false" tIns="0" lIns="0" bIns="0" rIns="0">
            <a:spAutoFit/>
          </a:bodyPr>
          <a:lstStyle/>
          <a:p>
            <a:pPr algn="ctr">
              <a:lnSpc>
                <a:spcPts val="3840"/>
              </a:lnSpc>
              <a:spcBef>
                <a:spcPct val="0"/>
              </a:spcBef>
            </a:pPr>
            <a:r>
              <a:rPr lang="en-US" sz="3200">
                <a:solidFill>
                  <a:srgbClr val="000000"/>
                </a:solidFill>
                <a:latin typeface="Open Sans"/>
                <a:ea typeface="Open Sans"/>
                <a:cs typeface="Open Sans"/>
                <a:sym typeface="Open Sans"/>
              </a:rPr>
              <a:t>Pour plus d'informations, consultez la page suivante : </a:t>
            </a:r>
            <a:r>
              <a:rPr lang="en-US" sz="3200" u="sng">
                <a:solidFill>
                  <a:srgbClr val="000000"/>
                </a:solidFill>
                <a:latin typeface="Open Sans"/>
                <a:ea typeface="Open Sans"/>
                <a:cs typeface="Open Sans"/>
                <a:sym typeface="Open Sans"/>
                <a:hlinkClick r:id="rId5" tooltip="https://terrapirata.com/rally-roadbooks/"/>
              </a:rPr>
              <a:t>https://terrapirata.com/rally-roadbooks/</a:t>
            </a:r>
          </a:p>
        </p:txBody>
      </p:sp>
      <p:sp>
        <p:nvSpPr>
          <p:cNvPr name="TextBox 6" id="6"/>
          <p:cNvSpPr txBox="true"/>
          <p:nvPr/>
        </p:nvSpPr>
        <p:spPr>
          <a:xfrm rot="0">
            <a:off x="9969442" y="6284171"/>
            <a:ext cx="8318558" cy="1457325"/>
          </a:xfrm>
          <a:prstGeom prst="rect">
            <a:avLst/>
          </a:prstGeom>
        </p:spPr>
        <p:txBody>
          <a:bodyPr anchor="t" rtlCol="false" tIns="0" lIns="0" bIns="0" rIns="0">
            <a:spAutoFit/>
          </a:bodyPr>
          <a:lstStyle/>
          <a:p>
            <a:pPr algn="ctr">
              <a:lnSpc>
                <a:spcPts val="3840"/>
              </a:lnSpc>
              <a:spcBef>
                <a:spcPct val="0"/>
              </a:spcBef>
            </a:pPr>
            <a:r>
              <a:rPr lang="en-US" sz="3200">
                <a:solidFill>
                  <a:srgbClr val="000000"/>
                </a:solidFill>
                <a:latin typeface="Open Sans"/>
                <a:ea typeface="Open Sans"/>
                <a:cs typeface="Open Sans"/>
                <a:sym typeface="Open Sans"/>
              </a:rPr>
              <a:t>For more information, visit the following page: </a:t>
            </a:r>
            <a:r>
              <a:rPr lang="en-US" sz="3200" u="sng">
                <a:solidFill>
                  <a:srgbClr val="000000"/>
                </a:solidFill>
                <a:latin typeface="Open Sans"/>
                <a:ea typeface="Open Sans"/>
                <a:cs typeface="Open Sans"/>
                <a:sym typeface="Open Sans"/>
                <a:hlinkClick r:id="rId6" tooltip="https://terrapirata.com/rally-roadbooks/"/>
              </a:rPr>
              <a:t>https://terrapirata.com/rally-roadbooks/</a:t>
            </a:r>
          </a:p>
        </p:txBody>
      </p:sp>
      <p:sp>
        <p:nvSpPr>
          <p:cNvPr name="TextBox 7" id="7"/>
          <p:cNvSpPr txBox="true"/>
          <p:nvPr/>
        </p:nvSpPr>
        <p:spPr>
          <a:xfrm rot="0">
            <a:off x="1196363" y="8514466"/>
            <a:ext cx="5429608" cy="619125"/>
          </a:xfrm>
          <a:prstGeom prst="rect">
            <a:avLst/>
          </a:prstGeom>
        </p:spPr>
        <p:txBody>
          <a:bodyPr anchor="t" rtlCol="false" tIns="0" lIns="0" bIns="0" rIns="0">
            <a:spAutoFit/>
          </a:bodyPr>
          <a:lstStyle/>
          <a:p>
            <a:pPr algn="ctr">
              <a:lnSpc>
                <a:spcPts val="4800"/>
              </a:lnSpc>
              <a:spcBef>
                <a:spcPct val="0"/>
              </a:spcBef>
            </a:pPr>
            <a:r>
              <a:rPr lang="en-US" sz="4000">
                <a:solidFill>
                  <a:srgbClr val="000000"/>
                </a:solidFill>
                <a:latin typeface="Open Sans"/>
                <a:ea typeface="Open Sans"/>
                <a:cs typeface="Open Sans"/>
                <a:sym typeface="Open Sans"/>
              </a:rPr>
              <a:t>Grazie / Merci / Thanks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028700" y="351972"/>
            <a:ext cx="5989411" cy="9583057"/>
          </a:xfrm>
          <a:custGeom>
            <a:avLst/>
            <a:gdLst/>
            <a:ahLst/>
            <a:cxnLst/>
            <a:rect r="r" b="b" t="t" l="l"/>
            <a:pathLst>
              <a:path h="9583057" w="5989411">
                <a:moveTo>
                  <a:pt x="0" y="0"/>
                </a:moveTo>
                <a:lnTo>
                  <a:pt x="5989411" y="0"/>
                </a:lnTo>
                <a:lnTo>
                  <a:pt x="5989411" y="9583056"/>
                </a:lnTo>
                <a:lnTo>
                  <a:pt x="0" y="9583056"/>
                </a:lnTo>
                <a:lnTo>
                  <a:pt x="0" y="0"/>
                </a:lnTo>
                <a:close/>
              </a:path>
            </a:pathLst>
          </a:custGeom>
          <a:blipFill>
            <a:blip r:embed="rId2"/>
            <a:stretch>
              <a:fillRect l="0" t="0" r="0" b="0"/>
            </a:stretch>
          </a:blipFill>
        </p:spPr>
      </p:sp>
      <p:sp>
        <p:nvSpPr>
          <p:cNvPr name="TextBox 3" id="3"/>
          <p:cNvSpPr txBox="true"/>
          <p:nvPr/>
        </p:nvSpPr>
        <p:spPr>
          <a:xfrm rot="0">
            <a:off x="7418899" y="1028700"/>
            <a:ext cx="10703624" cy="1943100"/>
          </a:xfrm>
          <a:prstGeom prst="rect">
            <a:avLst/>
          </a:prstGeom>
        </p:spPr>
        <p:txBody>
          <a:bodyPr anchor="t" rtlCol="false" tIns="0" lIns="0" bIns="0" rIns="0">
            <a:spAutoFit/>
          </a:bodyPr>
          <a:lstStyle/>
          <a:p>
            <a:pPr algn="ctr">
              <a:lnSpc>
                <a:spcPts val="3840"/>
              </a:lnSpc>
              <a:spcBef>
                <a:spcPct val="0"/>
              </a:spcBef>
            </a:pPr>
            <a:r>
              <a:rPr lang="en-US" sz="3200">
                <a:solidFill>
                  <a:srgbClr val="000000"/>
                </a:solidFill>
                <a:latin typeface="Open Sans"/>
                <a:ea typeface="Open Sans"/>
                <a:cs typeface="Open Sans"/>
                <a:sym typeface="Open Sans"/>
              </a:rPr>
              <a:t>L’app roadbook elettronico necessaria per partecipare è </a:t>
            </a:r>
            <a:r>
              <a:rPr lang="en-US" b="true" sz="3200">
                <a:solidFill>
                  <a:srgbClr val="000000"/>
                </a:solidFill>
                <a:latin typeface="Open Sans Bold"/>
                <a:ea typeface="Open Sans Bold"/>
                <a:cs typeface="Open Sans Bold"/>
                <a:sym typeface="Open Sans Bold"/>
              </a:rPr>
              <a:t>Terrapirata</a:t>
            </a:r>
            <a:r>
              <a:rPr lang="en-US" sz="3200">
                <a:solidFill>
                  <a:srgbClr val="000000"/>
                </a:solidFill>
                <a:latin typeface="Open Sans"/>
                <a:ea typeface="Open Sans"/>
                <a:cs typeface="Open Sans"/>
                <a:sym typeface="Open Sans"/>
              </a:rPr>
              <a:t>. Cercala su Play Store ed installala sul tuo dispositivo Android (è fortemente sconsigliato utilizzare dispositivi iOS)</a:t>
            </a:r>
          </a:p>
        </p:txBody>
      </p:sp>
      <p:sp>
        <p:nvSpPr>
          <p:cNvPr name="TextBox 4" id="4"/>
          <p:cNvSpPr txBox="true"/>
          <p:nvPr/>
        </p:nvSpPr>
        <p:spPr>
          <a:xfrm rot="0">
            <a:off x="7253421" y="3929062"/>
            <a:ext cx="10869101" cy="2428875"/>
          </a:xfrm>
          <a:prstGeom prst="rect">
            <a:avLst/>
          </a:prstGeom>
        </p:spPr>
        <p:txBody>
          <a:bodyPr anchor="t" rtlCol="false" tIns="0" lIns="0" bIns="0" rIns="0">
            <a:spAutoFit/>
          </a:bodyPr>
          <a:lstStyle/>
          <a:p>
            <a:pPr algn="ctr">
              <a:lnSpc>
                <a:spcPts val="3840"/>
              </a:lnSpc>
              <a:spcBef>
                <a:spcPct val="0"/>
              </a:spcBef>
            </a:pPr>
            <a:r>
              <a:rPr lang="en-US" sz="3200">
                <a:solidFill>
                  <a:srgbClr val="000000"/>
                </a:solidFill>
                <a:latin typeface="Open Sans"/>
                <a:ea typeface="Open Sans"/>
                <a:cs typeface="Open Sans"/>
                <a:sym typeface="Open Sans"/>
              </a:rPr>
              <a:t>L'application de roadbook numerique requise pour participer est </a:t>
            </a:r>
            <a:r>
              <a:rPr lang="en-US" b="true" sz="3200">
                <a:solidFill>
                  <a:srgbClr val="000000"/>
                </a:solidFill>
                <a:latin typeface="Open Sans Bold"/>
                <a:ea typeface="Open Sans Bold"/>
                <a:cs typeface="Open Sans Bold"/>
                <a:sym typeface="Open Sans Bold"/>
              </a:rPr>
              <a:t>Terrapirata</a:t>
            </a:r>
            <a:r>
              <a:rPr lang="en-US" sz="3200">
                <a:solidFill>
                  <a:srgbClr val="000000"/>
                </a:solidFill>
                <a:latin typeface="Open Sans"/>
                <a:ea typeface="Open Sans"/>
                <a:cs typeface="Open Sans"/>
                <a:sym typeface="Open Sans"/>
              </a:rPr>
              <a:t>. Vous la trouverez sur le Play Store et vous pourrez l'installer sur votre appareil Android (l'utilisation d'appareils iOS est fortement déconseillée).</a:t>
            </a:r>
          </a:p>
        </p:txBody>
      </p:sp>
      <p:sp>
        <p:nvSpPr>
          <p:cNvPr name="TextBox 5" id="5"/>
          <p:cNvSpPr txBox="true"/>
          <p:nvPr/>
        </p:nvSpPr>
        <p:spPr>
          <a:xfrm rot="0">
            <a:off x="7416132" y="7315200"/>
            <a:ext cx="10543680" cy="1943100"/>
          </a:xfrm>
          <a:prstGeom prst="rect">
            <a:avLst/>
          </a:prstGeom>
        </p:spPr>
        <p:txBody>
          <a:bodyPr anchor="t" rtlCol="false" tIns="0" lIns="0" bIns="0" rIns="0">
            <a:spAutoFit/>
          </a:bodyPr>
          <a:lstStyle/>
          <a:p>
            <a:pPr algn="ctr">
              <a:lnSpc>
                <a:spcPts val="3840"/>
              </a:lnSpc>
              <a:spcBef>
                <a:spcPct val="0"/>
              </a:spcBef>
            </a:pPr>
            <a:r>
              <a:rPr lang="en-US" sz="3200">
                <a:solidFill>
                  <a:srgbClr val="000000"/>
                </a:solidFill>
                <a:latin typeface="Open Sans"/>
                <a:ea typeface="Open Sans"/>
                <a:cs typeface="Open Sans"/>
                <a:sym typeface="Open Sans"/>
              </a:rPr>
              <a:t>The electronic roadbook app required to participate is </a:t>
            </a:r>
            <a:r>
              <a:rPr lang="en-US" b="true" sz="3200">
                <a:solidFill>
                  <a:srgbClr val="000000"/>
                </a:solidFill>
                <a:latin typeface="Open Sans Bold"/>
                <a:ea typeface="Open Sans Bold"/>
                <a:cs typeface="Open Sans Bold"/>
                <a:sym typeface="Open Sans Bold"/>
              </a:rPr>
              <a:t>Terrapirata</a:t>
            </a:r>
            <a:r>
              <a:rPr lang="en-US" sz="3200">
                <a:solidFill>
                  <a:srgbClr val="000000"/>
                </a:solidFill>
                <a:latin typeface="Open Sans"/>
                <a:ea typeface="Open Sans"/>
                <a:cs typeface="Open Sans"/>
                <a:sym typeface="Open Sans"/>
              </a:rPr>
              <a:t>. Find it on the Play Store and install it on your Android device (iOS devices are strongly discouraged).</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751528" y="279025"/>
            <a:ext cx="6080593" cy="9728949"/>
          </a:xfrm>
          <a:custGeom>
            <a:avLst/>
            <a:gdLst/>
            <a:ahLst/>
            <a:cxnLst/>
            <a:rect r="r" b="b" t="t" l="l"/>
            <a:pathLst>
              <a:path h="9728949" w="6080593">
                <a:moveTo>
                  <a:pt x="0" y="0"/>
                </a:moveTo>
                <a:lnTo>
                  <a:pt x="6080594" y="0"/>
                </a:lnTo>
                <a:lnTo>
                  <a:pt x="6080594" y="9728950"/>
                </a:lnTo>
                <a:lnTo>
                  <a:pt x="0" y="9728950"/>
                </a:lnTo>
                <a:lnTo>
                  <a:pt x="0" y="0"/>
                </a:lnTo>
                <a:close/>
              </a:path>
            </a:pathLst>
          </a:custGeom>
          <a:blipFill>
            <a:blip r:embed="rId2"/>
            <a:stretch>
              <a:fillRect l="0" t="0" r="0" b="0"/>
            </a:stretch>
          </a:blipFill>
        </p:spPr>
      </p:sp>
      <p:sp>
        <p:nvSpPr>
          <p:cNvPr name="TextBox 3" id="3"/>
          <p:cNvSpPr txBox="true"/>
          <p:nvPr/>
        </p:nvSpPr>
        <p:spPr>
          <a:xfrm rot="0">
            <a:off x="7115524" y="714845"/>
            <a:ext cx="10979419" cy="1943100"/>
          </a:xfrm>
          <a:prstGeom prst="rect">
            <a:avLst/>
          </a:prstGeom>
        </p:spPr>
        <p:txBody>
          <a:bodyPr anchor="t" rtlCol="false" tIns="0" lIns="0" bIns="0" rIns="0">
            <a:spAutoFit/>
          </a:bodyPr>
          <a:lstStyle/>
          <a:p>
            <a:pPr algn="ctr">
              <a:lnSpc>
                <a:spcPts val="3840"/>
              </a:lnSpc>
              <a:spcBef>
                <a:spcPct val="0"/>
              </a:spcBef>
            </a:pPr>
            <a:r>
              <a:rPr lang="en-US" sz="3200">
                <a:solidFill>
                  <a:srgbClr val="000000"/>
                </a:solidFill>
                <a:latin typeface="Open Sans"/>
                <a:ea typeface="Open Sans"/>
                <a:cs typeface="Open Sans"/>
                <a:sym typeface="Open Sans"/>
              </a:rPr>
              <a:t>Ti raccomandiamo di effettuare il login direttamente con Google. E' anche possibile registrare un account con un indirizzo @gmail.com oppure altro, ma l'applicazione è più soggetta a logout in caso di assenza di rete telefonica</a:t>
            </a:r>
          </a:p>
        </p:txBody>
      </p:sp>
      <p:sp>
        <p:nvSpPr>
          <p:cNvPr name="TextBox 4" id="4"/>
          <p:cNvSpPr txBox="true"/>
          <p:nvPr/>
        </p:nvSpPr>
        <p:spPr>
          <a:xfrm rot="0">
            <a:off x="7018995" y="3929062"/>
            <a:ext cx="11172476" cy="2428875"/>
          </a:xfrm>
          <a:prstGeom prst="rect">
            <a:avLst/>
          </a:prstGeom>
        </p:spPr>
        <p:txBody>
          <a:bodyPr anchor="t" rtlCol="false" tIns="0" lIns="0" bIns="0" rIns="0">
            <a:spAutoFit/>
          </a:bodyPr>
          <a:lstStyle/>
          <a:p>
            <a:pPr algn="ctr">
              <a:lnSpc>
                <a:spcPts val="3840"/>
              </a:lnSpc>
              <a:spcBef>
                <a:spcPct val="0"/>
              </a:spcBef>
            </a:pPr>
            <a:r>
              <a:rPr lang="en-US" sz="3200">
                <a:solidFill>
                  <a:srgbClr val="000000"/>
                </a:solidFill>
                <a:latin typeface="Open Sans"/>
                <a:ea typeface="Open Sans"/>
                <a:cs typeface="Open Sans"/>
                <a:sym typeface="Open Sans"/>
              </a:rPr>
              <a:t>Nous vous recommandons de vous connecter directement avec Google. Vous pouvez également créer un compte avec une adresse @gmail.com ou autre, mais l'application risque davantage de se déconnecter si vous n'avez pas de réseau mobile.</a:t>
            </a:r>
          </a:p>
        </p:txBody>
      </p:sp>
      <p:sp>
        <p:nvSpPr>
          <p:cNvPr name="TextBox 5" id="5"/>
          <p:cNvSpPr txBox="true"/>
          <p:nvPr/>
        </p:nvSpPr>
        <p:spPr>
          <a:xfrm rot="0">
            <a:off x="7123780" y="7624762"/>
            <a:ext cx="10971163" cy="1943100"/>
          </a:xfrm>
          <a:prstGeom prst="rect">
            <a:avLst/>
          </a:prstGeom>
        </p:spPr>
        <p:txBody>
          <a:bodyPr anchor="t" rtlCol="false" tIns="0" lIns="0" bIns="0" rIns="0">
            <a:spAutoFit/>
          </a:bodyPr>
          <a:lstStyle/>
          <a:p>
            <a:pPr algn="ctr">
              <a:lnSpc>
                <a:spcPts val="3840"/>
              </a:lnSpc>
              <a:spcBef>
                <a:spcPct val="0"/>
              </a:spcBef>
            </a:pPr>
            <a:r>
              <a:rPr lang="en-US" sz="3200">
                <a:solidFill>
                  <a:srgbClr val="000000"/>
                </a:solidFill>
                <a:latin typeface="Open Sans"/>
                <a:ea typeface="Open Sans"/>
                <a:cs typeface="Open Sans"/>
                <a:sym typeface="Open Sans"/>
              </a:rPr>
              <a:t>We recommend logging in directly with Google. You can also register an account with an @gmail.com address or another, but the app is more likely to log out if you don't have a phone network.</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028700" y="173665"/>
            <a:ext cx="6212293" cy="9939669"/>
          </a:xfrm>
          <a:custGeom>
            <a:avLst/>
            <a:gdLst/>
            <a:ahLst/>
            <a:cxnLst/>
            <a:rect r="r" b="b" t="t" l="l"/>
            <a:pathLst>
              <a:path h="9939669" w="6212293">
                <a:moveTo>
                  <a:pt x="0" y="0"/>
                </a:moveTo>
                <a:lnTo>
                  <a:pt x="6212293" y="0"/>
                </a:lnTo>
                <a:lnTo>
                  <a:pt x="6212293" y="9939670"/>
                </a:lnTo>
                <a:lnTo>
                  <a:pt x="0" y="9939670"/>
                </a:lnTo>
                <a:lnTo>
                  <a:pt x="0" y="0"/>
                </a:lnTo>
                <a:close/>
              </a:path>
            </a:pathLst>
          </a:custGeom>
          <a:blipFill>
            <a:blip r:embed="rId2"/>
            <a:stretch>
              <a:fillRect l="0" t="0" r="0" b="0"/>
            </a:stretch>
          </a:blipFill>
        </p:spPr>
      </p:sp>
      <p:sp>
        <p:nvSpPr>
          <p:cNvPr name="TextBox 3" id="3"/>
          <p:cNvSpPr txBox="true"/>
          <p:nvPr/>
        </p:nvSpPr>
        <p:spPr>
          <a:xfrm rot="0">
            <a:off x="8260943" y="2857500"/>
            <a:ext cx="9488388" cy="4572000"/>
          </a:xfrm>
          <a:prstGeom prst="rect">
            <a:avLst/>
          </a:prstGeom>
        </p:spPr>
        <p:txBody>
          <a:bodyPr anchor="t" rtlCol="false" tIns="0" lIns="0" bIns="0" rIns="0">
            <a:spAutoFit/>
          </a:bodyPr>
          <a:lstStyle/>
          <a:p>
            <a:pPr algn="ctr">
              <a:lnSpc>
                <a:spcPts val="7200"/>
              </a:lnSpc>
            </a:pPr>
            <a:r>
              <a:rPr lang="en-US" sz="6000">
                <a:solidFill>
                  <a:srgbClr val="000000"/>
                </a:solidFill>
                <a:latin typeface="Open Sans"/>
                <a:ea typeface="Open Sans"/>
                <a:cs typeface="Open Sans"/>
                <a:sym typeface="Open Sans"/>
              </a:rPr>
              <a:t>In questo modo</a:t>
            </a:r>
          </a:p>
          <a:p>
            <a:pPr algn="ctr">
              <a:lnSpc>
                <a:spcPts val="7200"/>
              </a:lnSpc>
            </a:pPr>
          </a:p>
          <a:p>
            <a:pPr algn="ctr">
              <a:lnSpc>
                <a:spcPts val="7200"/>
              </a:lnSpc>
            </a:pPr>
            <a:r>
              <a:rPr lang="en-US" sz="6000">
                <a:solidFill>
                  <a:srgbClr val="000000"/>
                </a:solidFill>
                <a:latin typeface="Open Sans"/>
                <a:ea typeface="Open Sans"/>
                <a:cs typeface="Open Sans"/>
                <a:sym typeface="Open Sans"/>
              </a:rPr>
              <a:t>De cette façon</a:t>
            </a:r>
          </a:p>
          <a:p>
            <a:pPr algn="ctr">
              <a:lnSpc>
                <a:spcPts val="7200"/>
              </a:lnSpc>
            </a:pPr>
          </a:p>
          <a:p>
            <a:pPr algn="ctr">
              <a:lnSpc>
                <a:spcPts val="7200"/>
              </a:lnSpc>
              <a:spcBef>
                <a:spcPct val="0"/>
              </a:spcBef>
            </a:pPr>
            <a:r>
              <a:rPr lang="en-US" sz="6000">
                <a:solidFill>
                  <a:srgbClr val="000000"/>
                </a:solidFill>
                <a:latin typeface="Open Sans"/>
                <a:ea typeface="Open Sans"/>
                <a:cs typeface="Open Sans"/>
                <a:sym typeface="Open Sans"/>
              </a:rPr>
              <a:t>In this way</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704626" y="445122"/>
            <a:ext cx="5872972" cy="9396755"/>
          </a:xfrm>
          <a:custGeom>
            <a:avLst/>
            <a:gdLst/>
            <a:ahLst/>
            <a:cxnLst/>
            <a:rect r="r" b="b" t="t" l="l"/>
            <a:pathLst>
              <a:path h="9396755" w="5872972">
                <a:moveTo>
                  <a:pt x="0" y="0"/>
                </a:moveTo>
                <a:lnTo>
                  <a:pt x="5872972" y="0"/>
                </a:lnTo>
                <a:lnTo>
                  <a:pt x="5872972" y="9396756"/>
                </a:lnTo>
                <a:lnTo>
                  <a:pt x="0" y="9396756"/>
                </a:lnTo>
                <a:lnTo>
                  <a:pt x="0" y="0"/>
                </a:lnTo>
                <a:close/>
              </a:path>
            </a:pathLst>
          </a:custGeom>
          <a:blipFill>
            <a:blip r:embed="rId2"/>
            <a:stretch>
              <a:fillRect l="0" t="0" r="0" b="0"/>
            </a:stretch>
          </a:blipFill>
        </p:spPr>
      </p:sp>
      <p:sp>
        <p:nvSpPr>
          <p:cNvPr name="TextBox 3" id="3"/>
          <p:cNvSpPr txBox="true"/>
          <p:nvPr/>
        </p:nvSpPr>
        <p:spPr>
          <a:xfrm rot="0">
            <a:off x="6950046" y="1232169"/>
            <a:ext cx="11337954" cy="1943100"/>
          </a:xfrm>
          <a:prstGeom prst="rect">
            <a:avLst/>
          </a:prstGeom>
        </p:spPr>
        <p:txBody>
          <a:bodyPr anchor="t" rtlCol="false" tIns="0" lIns="0" bIns="0" rIns="0">
            <a:spAutoFit/>
          </a:bodyPr>
          <a:lstStyle/>
          <a:p>
            <a:pPr algn="ctr">
              <a:lnSpc>
                <a:spcPts val="3840"/>
              </a:lnSpc>
            </a:pPr>
            <a:r>
              <a:rPr lang="en-US" sz="3200">
                <a:solidFill>
                  <a:srgbClr val="000000"/>
                </a:solidFill>
                <a:latin typeface="Open Sans"/>
                <a:ea typeface="Open Sans"/>
                <a:cs typeface="Open Sans"/>
                <a:sym typeface="Open Sans"/>
              </a:rPr>
              <a:t>La versione gratuita è sufficiente per partecipare. </a:t>
            </a:r>
          </a:p>
          <a:p>
            <a:pPr algn="ctr">
              <a:lnSpc>
                <a:spcPts val="3840"/>
              </a:lnSpc>
            </a:pPr>
            <a:r>
              <a:rPr lang="en-US" sz="3200">
                <a:solidFill>
                  <a:srgbClr val="000000"/>
                </a:solidFill>
                <a:latin typeface="Open Sans"/>
                <a:ea typeface="Open Sans"/>
                <a:cs typeface="Open Sans"/>
                <a:sym typeface="Open Sans"/>
              </a:rPr>
              <a:t>Nei setting ti consigliamo di attivare almeno: 1) regola ODO alla validazione del WP e 2) Segnali sonori (Sentinel)</a:t>
            </a:r>
          </a:p>
          <a:p>
            <a:pPr algn="ctr">
              <a:lnSpc>
                <a:spcPts val="3840"/>
              </a:lnSpc>
              <a:spcBef>
                <a:spcPct val="0"/>
              </a:spcBef>
            </a:pPr>
          </a:p>
        </p:txBody>
      </p:sp>
      <p:sp>
        <p:nvSpPr>
          <p:cNvPr name="TextBox 4" id="4"/>
          <p:cNvSpPr txBox="true"/>
          <p:nvPr/>
        </p:nvSpPr>
        <p:spPr>
          <a:xfrm rot="0">
            <a:off x="6950046" y="4416545"/>
            <a:ext cx="11172476" cy="1943100"/>
          </a:xfrm>
          <a:prstGeom prst="rect">
            <a:avLst/>
          </a:prstGeom>
        </p:spPr>
        <p:txBody>
          <a:bodyPr anchor="t" rtlCol="false" tIns="0" lIns="0" bIns="0" rIns="0">
            <a:spAutoFit/>
          </a:bodyPr>
          <a:lstStyle/>
          <a:p>
            <a:pPr algn="ctr">
              <a:lnSpc>
                <a:spcPts val="3840"/>
              </a:lnSpc>
            </a:pPr>
            <a:r>
              <a:rPr lang="en-US" sz="3200">
                <a:solidFill>
                  <a:srgbClr val="000000"/>
                </a:solidFill>
                <a:latin typeface="Open Sans"/>
                <a:ea typeface="Open Sans"/>
                <a:cs typeface="Open Sans"/>
                <a:sym typeface="Open Sans"/>
              </a:rPr>
              <a:t>La version gratuite est suffisante pour participer.</a:t>
            </a:r>
          </a:p>
          <a:p>
            <a:pPr algn="ctr">
              <a:lnSpc>
                <a:spcPts val="3840"/>
              </a:lnSpc>
              <a:spcBef>
                <a:spcPct val="0"/>
              </a:spcBef>
            </a:pPr>
            <a:r>
              <a:rPr lang="en-US" sz="3200">
                <a:solidFill>
                  <a:srgbClr val="000000"/>
                </a:solidFill>
                <a:latin typeface="Open Sans"/>
                <a:ea typeface="Open Sans"/>
                <a:cs typeface="Open Sans"/>
                <a:sym typeface="Open Sans"/>
              </a:rPr>
              <a:t>Dans les paramètres, nous vous recommandons d'activer au moins : 1) ajusterr ODO lors du la validation du waypoint et 2) Les signaux sonores (Sentinel).</a:t>
            </a:r>
          </a:p>
        </p:txBody>
      </p:sp>
      <p:sp>
        <p:nvSpPr>
          <p:cNvPr name="TextBox 5" id="5"/>
          <p:cNvSpPr txBox="true"/>
          <p:nvPr/>
        </p:nvSpPr>
        <p:spPr>
          <a:xfrm rot="0">
            <a:off x="6950046" y="7597895"/>
            <a:ext cx="11337954" cy="1457325"/>
          </a:xfrm>
          <a:prstGeom prst="rect">
            <a:avLst/>
          </a:prstGeom>
        </p:spPr>
        <p:txBody>
          <a:bodyPr anchor="t" rtlCol="false" tIns="0" lIns="0" bIns="0" rIns="0">
            <a:spAutoFit/>
          </a:bodyPr>
          <a:lstStyle/>
          <a:p>
            <a:pPr algn="ctr">
              <a:lnSpc>
                <a:spcPts val="3840"/>
              </a:lnSpc>
            </a:pPr>
            <a:r>
              <a:rPr lang="en-US" sz="3200">
                <a:solidFill>
                  <a:srgbClr val="000000"/>
                </a:solidFill>
                <a:latin typeface="Open Sans"/>
                <a:ea typeface="Open Sans"/>
                <a:cs typeface="Open Sans"/>
                <a:sym typeface="Open Sans"/>
              </a:rPr>
              <a:t>The free version is sufficient to participate.</a:t>
            </a:r>
          </a:p>
          <a:p>
            <a:pPr algn="ctr">
              <a:lnSpc>
                <a:spcPts val="3840"/>
              </a:lnSpc>
              <a:spcBef>
                <a:spcPct val="0"/>
              </a:spcBef>
            </a:pPr>
            <a:r>
              <a:rPr lang="en-US" sz="3200">
                <a:solidFill>
                  <a:srgbClr val="000000"/>
                </a:solidFill>
                <a:latin typeface="Open Sans"/>
                <a:ea typeface="Open Sans"/>
                <a:cs typeface="Open Sans"/>
                <a:sym typeface="Open Sans"/>
              </a:rPr>
              <a:t>In the settings, we recommend enabling at least: 1) adjust ODO on WP validation and 2) Sound signals (Sentinel).</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028700" y="330477"/>
            <a:ext cx="5647280" cy="9626045"/>
          </a:xfrm>
          <a:custGeom>
            <a:avLst/>
            <a:gdLst/>
            <a:ahLst/>
            <a:cxnLst/>
            <a:rect r="r" b="b" t="t" l="l"/>
            <a:pathLst>
              <a:path h="9626045" w="5647280">
                <a:moveTo>
                  <a:pt x="0" y="0"/>
                </a:moveTo>
                <a:lnTo>
                  <a:pt x="5647280" y="0"/>
                </a:lnTo>
                <a:lnTo>
                  <a:pt x="5647280" y="9626046"/>
                </a:lnTo>
                <a:lnTo>
                  <a:pt x="0" y="9626046"/>
                </a:lnTo>
                <a:lnTo>
                  <a:pt x="0" y="0"/>
                </a:lnTo>
                <a:close/>
              </a:path>
            </a:pathLst>
          </a:custGeom>
          <a:blipFill>
            <a:blip r:embed="rId2"/>
            <a:stretch>
              <a:fillRect l="0" t="0" r="0" b="0"/>
            </a:stretch>
          </a:blipFill>
        </p:spPr>
      </p:sp>
      <p:sp>
        <p:nvSpPr>
          <p:cNvPr name="TextBox 3" id="3"/>
          <p:cNvSpPr txBox="true"/>
          <p:nvPr/>
        </p:nvSpPr>
        <p:spPr>
          <a:xfrm rot="0">
            <a:off x="7140737" y="330477"/>
            <a:ext cx="10954206" cy="2667000"/>
          </a:xfrm>
          <a:prstGeom prst="rect">
            <a:avLst/>
          </a:prstGeom>
        </p:spPr>
        <p:txBody>
          <a:bodyPr anchor="t" rtlCol="false" tIns="0" lIns="0" bIns="0" rIns="0">
            <a:spAutoFit/>
          </a:bodyPr>
          <a:lstStyle/>
          <a:p>
            <a:pPr algn="just">
              <a:lnSpc>
                <a:spcPts val="2640"/>
              </a:lnSpc>
            </a:pPr>
            <a:r>
              <a:rPr lang="en-US" sz="2200">
                <a:solidFill>
                  <a:srgbClr val="000000"/>
                </a:solidFill>
                <a:latin typeface="Open Sans"/>
                <a:ea typeface="Open Sans"/>
                <a:cs typeface="Open Sans"/>
                <a:sym typeface="Open Sans"/>
              </a:rPr>
              <a:t>La versione a pagamento abilita alcune funzionalità dell'app:</a:t>
            </a:r>
          </a:p>
          <a:p>
            <a:pPr algn="just">
              <a:lnSpc>
                <a:spcPts val="2640"/>
              </a:lnSpc>
            </a:pPr>
            <a:r>
              <a:rPr lang="en-US" sz="2200">
                <a:solidFill>
                  <a:srgbClr val="000000"/>
                </a:solidFill>
                <a:latin typeface="Open Sans"/>
                <a:ea typeface="Open Sans"/>
                <a:cs typeface="Open Sans"/>
                <a:sym typeface="Open Sans"/>
              </a:rPr>
              <a:t>- Evidenzia Roadbook: l'utente può scrivere/colorare il roadbook</a:t>
            </a:r>
          </a:p>
          <a:p>
            <a:pPr algn="just">
              <a:lnSpc>
                <a:spcPts val="2640"/>
              </a:lnSpc>
            </a:pPr>
            <a:r>
              <a:rPr lang="en-US" sz="2200">
                <a:solidFill>
                  <a:srgbClr val="000000"/>
                </a:solidFill>
                <a:latin typeface="Open Sans"/>
                <a:ea typeface="Open Sans"/>
                <a:cs typeface="Open Sans"/>
                <a:sym typeface="Open Sans"/>
              </a:rPr>
              <a:t>- Modalità Ricognizione</a:t>
            </a:r>
          </a:p>
          <a:p>
            <a:pPr algn="just">
              <a:lnSpc>
                <a:spcPts val="2640"/>
              </a:lnSpc>
            </a:pPr>
            <a:r>
              <a:rPr lang="en-US" sz="2200">
                <a:solidFill>
                  <a:srgbClr val="000000"/>
                </a:solidFill>
                <a:latin typeface="Open Sans"/>
                <a:ea typeface="Open Sans"/>
                <a:cs typeface="Open Sans"/>
                <a:sym typeface="Open Sans"/>
              </a:rPr>
              <a:t>- Mostra la velocità media attuale</a:t>
            </a:r>
          </a:p>
          <a:p>
            <a:pPr algn="just">
              <a:lnSpc>
                <a:spcPts val="2640"/>
              </a:lnSpc>
            </a:pPr>
            <a:r>
              <a:rPr lang="en-US" sz="2200">
                <a:solidFill>
                  <a:srgbClr val="000000"/>
                </a:solidFill>
                <a:latin typeface="Open Sans"/>
                <a:ea typeface="Open Sans"/>
                <a:cs typeface="Open Sans"/>
                <a:sym typeface="Open Sans"/>
              </a:rPr>
              <a:t>- Utilizza il sensore ruota (invece del GPS)</a:t>
            </a:r>
          </a:p>
          <a:p>
            <a:pPr algn="just">
              <a:lnSpc>
                <a:spcPts val="2640"/>
              </a:lnSpc>
            </a:pPr>
            <a:r>
              <a:rPr lang="en-US" sz="2200">
                <a:solidFill>
                  <a:srgbClr val="000000"/>
                </a:solidFill>
                <a:latin typeface="Open Sans"/>
                <a:ea typeface="Open Sans"/>
                <a:cs typeface="Open Sans"/>
                <a:sym typeface="Open Sans"/>
              </a:rPr>
              <a:t>- Utilizza la bussola per mostrare la direzione/CAP quando il pilota è fermo (in movimento, è sempre il GPS)</a:t>
            </a:r>
          </a:p>
          <a:p>
            <a:pPr algn="just">
              <a:lnSpc>
                <a:spcPts val="2640"/>
              </a:lnSpc>
              <a:spcBef>
                <a:spcPct val="0"/>
              </a:spcBef>
            </a:pPr>
            <a:r>
              <a:rPr lang="en-US" sz="2200">
                <a:solidFill>
                  <a:srgbClr val="000000"/>
                </a:solidFill>
                <a:latin typeface="Open Sans"/>
                <a:ea typeface="Open Sans"/>
                <a:cs typeface="Open Sans"/>
                <a:sym typeface="Open Sans"/>
              </a:rPr>
              <a:t>- Layout Dakar del cockpit: alcuni strumenti, ma disposti in modo diverso</a:t>
            </a:r>
          </a:p>
        </p:txBody>
      </p:sp>
      <p:sp>
        <p:nvSpPr>
          <p:cNvPr name="TextBox 4" id="4"/>
          <p:cNvSpPr txBox="true"/>
          <p:nvPr/>
        </p:nvSpPr>
        <p:spPr>
          <a:xfrm rot="0">
            <a:off x="7140737" y="7060923"/>
            <a:ext cx="10954206" cy="2667000"/>
          </a:xfrm>
          <a:prstGeom prst="rect">
            <a:avLst/>
          </a:prstGeom>
        </p:spPr>
        <p:txBody>
          <a:bodyPr anchor="t" rtlCol="false" tIns="0" lIns="0" bIns="0" rIns="0">
            <a:spAutoFit/>
          </a:bodyPr>
          <a:lstStyle/>
          <a:p>
            <a:pPr algn="l">
              <a:lnSpc>
                <a:spcPts val="2640"/>
              </a:lnSpc>
            </a:pPr>
            <a:r>
              <a:rPr lang="en-US" sz="2200">
                <a:solidFill>
                  <a:srgbClr val="000000"/>
                </a:solidFill>
                <a:latin typeface="Open Sans"/>
                <a:ea typeface="Open Sans"/>
                <a:cs typeface="Open Sans"/>
                <a:sym typeface="Open Sans"/>
              </a:rPr>
              <a:t>Paid version enables some features in the app:</a:t>
            </a:r>
          </a:p>
          <a:p>
            <a:pPr algn="l">
              <a:lnSpc>
                <a:spcPts val="2640"/>
              </a:lnSpc>
            </a:pPr>
            <a:r>
              <a:rPr lang="en-US" sz="2200">
                <a:solidFill>
                  <a:srgbClr val="000000"/>
                </a:solidFill>
                <a:latin typeface="Open Sans"/>
                <a:ea typeface="Open Sans"/>
                <a:cs typeface="Open Sans"/>
                <a:sym typeface="Open Sans"/>
              </a:rPr>
              <a:t>- Highlight Roadbooks: user can write/paint of the roadbook</a:t>
            </a:r>
          </a:p>
          <a:p>
            <a:pPr algn="l">
              <a:lnSpc>
                <a:spcPts val="2640"/>
              </a:lnSpc>
            </a:pPr>
            <a:r>
              <a:rPr lang="en-US" sz="2200">
                <a:solidFill>
                  <a:srgbClr val="000000"/>
                </a:solidFill>
                <a:latin typeface="Open Sans"/>
                <a:ea typeface="Open Sans"/>
                <a:cs typeface="Open Sans"/>
                <a:sym typeface="Open Sans"/>
              </a:rPr>
              <a:t>- Reco Mode</a:t>
            </a:r>
          </a:p>
          <a:p>
            <a:pPr algn="l">
              <a:lnSpc>
                <a:spcPts val="2640"/>
              </a:lnSpc>
            </a:pPr>
            <a:r>
              <a:rPr lang="en-US" sz="2200">
                <a:solidFill>
                  <a:srgbClr val="000000"/>
                </a:solidFill>
                <a:latin typeface="Open Sans"/>
                <a:ea typeface="Open Sans"/>
                <a:cs typeface="Open Sans"/>
                <a:sym typeface="Open Sans"/>
              </a:rPr>
              <a:t>- Show current average speed</a:t>
            </a:r>
          </a:p>
          <a:p>
            <a:pPr algn="l">
              <a:lnSpc>
                <a:spcPts val="2640"/>
              </a:lnSpc>
            </a:pPr>
            <a:r>
              <a:rPr lang="en-US" sz="2200">
                <a:solidFill>
                  <a:srgbClr val="000000"/>
                </a:solidFill>
                <a:latin typeface="Open Sans"/>
                <a:ea typeface="Open Sans"/>
                <a:cs typeface="Open Sans"/>
                <a:sym typeface="Open Sans"/>
              </a:rPr>
              <a:t>- Use Wheel Sensor (instead of GPS)</a:t>
            </a:r>
          </a:p>
          <a:p>
            <a:pPr algn="l">
              <a:lnSpc>
                <a:spcPts val="2640"/>
              </a:lnSpc>
            </a:pPr>
            <a:r>
              <a:rPr lang="en-US" sz="2200">
                <a:solidFill>
                  <a:srgbClr val="000000"/>
                </a:solidFill>
                <a:latin typeface="Open Sans"/>
                <a:ea typeface="Open Sans"/>
                <a:cs typeface="Open Sans"/>
                <a:sym typeface="Open Sans"/>
              </a:rPr>
              <a:t>- Use compass to show heading/CAP when the rider is stopped (if moving, is always GPS)</a:t>
            </a:r>
          </a:p>
          <a:p>
            <a:pPr algn="l">
              <a:lnSpc>
                <a:spcPts val="2640"/>
              </a:lnSpc>
              <a:spcBef>
                <a:spcPct val="0"/>
              </a:spcBef>
            </a:pPr>
            <a:r>
              <a:rPr lang="en-US" sz="2200">
                <a:solidFill>
                  <a:srgbClr val="000000"/>
                </a:solidFill>
                <a:latin typeface="Open Sans"/>
                <a:ea typeface="Open Sans"/>
                <a:cs typeface="Open Sans"/>
                <a:sym typeface="Open Sans"/>
              </a:rPr>
              <a:t>- Dakar cockpit layout: some instruments, but arranged differently</a:t>
            </a:r>
          </a:p>
        </p:txBody>
      </p:sp>
      <p:sp>
        <p:nvSpPr>
          <p:cNvPr name="TextBox 5" id="5"/>
          <p:cNvSpPr txBox="true"/>
          <p:nvPr/>
        </p:nvSpPr>
        <p:spPr>
          <a:xfrm rot="0">
            <a:off x="7140737" y="3362325"/>
            <a:ext cx="10954206" cy="3333750"/>
          </a:xfrm>
          <a:prstGeom prst="rect">
            <a:avLst/>
          </a:prstGeom>
        </p:spPr>
        <p:txBody>
          <a:bodyPr anchor="t" rtlCol="false" tIns="0" lIns="0" bIns="0" rIns="0">
            <a:spAutoFit/>
          </a:bodyPr>
          <a:lstStyle/>
          <a:p>
            <a:pPr algn="l">
              <a:lnSpc>
                <a:spcPts val="2640"/>
              </a:lnSpc>
            </a:pPr>
            <a:r>
              <a:rPr lang="en-US" sz="2200">
                <a:solidFill>
                  <a:srgbClr val="000000"/>
                </a:solidFill>
                <a:latin typeface="Open Sans"/>
                <a:ea typeface="Open Sans"/>
                <a:cs typeface="Open Sans"/>
                <a:sym typeface="Open Sans"/>
              </a:rPr>
              <a:t>La version payante débloque certaines fonctionnalités de l'application:</a:t>
            </a:r>
          </a:p>
          <a:p>
            <a:pPr algn="l">
              <a:lnSpc>
                <a:spcPts val="2640"/>
              </a:lnSpc>
            </a:pPr>
            <a:r>
              <a:rPr lang="en-US" sz="2200">
                <a:solidFill>
                  <a:srgbClr val="000000"/>
                </a:solidFill>
                <a:latin typeface="Open Sans"/>
                <a:ea typeface="Open Sans"/>
                <a:cs typeface="Open Sans"/>
                <a:sym typeface="Open Sans"/>
              </a:rPr>
              <a:t>- Mise en évidence des roadbooks : l'utilisateur peut annoter ou colorier le roadbook</a:t>
            </a:r>
          </a:p>
          <a:p>
            <a:pPr algn="l">
              <a:lnSpc>
                <a:spcPts val="2640"/>
              </a:lnSpc>
            </a:pPr>
            <a:r>
              <a:rPr lang="en-US" sz="2200">
                <a:solidFill>
                  <a:srgbClr val="000000"/>
                </a:solidFill>
                <a:latin typeface="Open Sans"/>
                <a:ea typeface="Open Sans"/>
                <a:cs typeface="Open Sans"/>
                <a:sym typeface="Open Sans"/>
              </a:rPr>
              <a:t>- Mode Reco</a:t>
            </a:r>
          </a:p>
          <a:p>
            <a:pPr algn="l">
              <a:lnSpc>
                <a:spcPts val="2640"/>
              </a:lnSpc>
            </a:pPr>
            <a:r>
              <a:rPr lang="en-US" sz="2200">
                <a:solidFill>
                  <a:srgbClr val="000000"/>
                </a:solidFill>
                <a:latin typeface="Open Sans"/>
                <a:ea typeface="Open Sans"/>
                <a:cs typeface="Open Sans"/>
                <a:sym typeface="Open Sans"/>
              </a:rPr>
              <a:t>- Affichage de la vitesse moyenne instantanée</a:t>
            </a:r>
          </a:p>
          <a:p>
            <a:pPr algn="l">
              <a:lnSpc>
                <a:spcPts val="2640"/>
              </a:lnSpc>
            </a:pPr>
            <a:r>
              <a:rPr lang="en-US" sz="2200">
                <a:solidFill>
                  <a:srgbClr val="000000"/>
                </a:solidFill>
                <a:latin typeface="Open Sans"/>
                <a:ea typeface="Open Sans"/>
                <a:cs typeface="Open Sans"/>
                <a:sym typeface="Open Sans"/>
              </a:rPr>
              <a:t>- Utilisation du capteur de roue (au lieu du GPS)</a:t>
            </a:r>
          </a:p>
          <a:p>
            <a:pPr algn="l">
              <a:lnSpc>
                <a:spcPts val="2640"/>
              </a:lnSpc>
            </a:pPr>
            <a:r>
              <a:rPr lang="en-US" sz="2200">
                <a:solidFill>
                  <a:srgbClr val="000000"/>
                </a:solidFill>
                <a:latin typeface="Open Sans"/>
                <a:ea typeface="Open Sans"/>
                <a:cs typeface="Open Sans"/>
                <a:sym typeface="Open Sans"/>
              </a:rPr>
              <a:t>- Utilisation de la boussole pour afficher le cap/CAP à l'arrêt (en mouvement, le GPS est toujours utilisé)</a:t>
            </a:r>
          </a:p>
          <a:p>
            <a:pPr algn="l">
              <a:lnSpc>
                <a:spcPts val="2640"/>
              </a:lnSpc>
              <a:spcBef>
                <a:spcPct val="0"/>
              </a:spcBef>
            </a:pPr>
            <a:r>
              <a:rPr lang="en-US" sz="2200">
                <a:solidFill>
                  <a:srgbClr val="000000"/>
                </a:solidFill>
                <a:latin typeface="Open Sans"/>
                <a:ea typeface="Open Sans"/>
                <a:cs typeface="Open Sans"/>
                <a:sym typeface="Open Sans"/>
              </a:rPr>
              <a:t>- Configuration Dakar du cockpit : certains instruments sont présents, mais leur disposition est différente</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441473" y="590938"/>
            <a:ext cx="5690702" cy="9105123"/>
          </a:xfrm>
          <a:custGeom>
            <a:avLst/>
            <a:gdLst/>
            <a:ahLst/>
            <a:cxnLst/>
            <a:rect r="r" b="b" t="t" l="l"/>
            <a:pathLst>
              <a:path h="9105123" w="5690702">
                <a:moveTo>
                  <a:pt x="0" y="0"/>
                </a:moveTo>
                <a:lnTo>
                  <a:pt x="5690702" y="0"/>
                </a:lnTo>
                <a:lnTo>
                  <a:pt x="5690702" y="9105124"/>
                </a:lnTo>
                <a:lnTo>
                  <a:pt x="0" y="9105124"/>
                </a:lnTo>
                <a:lnTo>
                  <a:pt x="0" y="0"/>
                </a:lnTo>
                <a:close/>
              </a:path>
            </a:pathLst>
          </a:custGeom>
          <a:blipFill>
            <a:blip r:embed="rId2"/>
            <a:stretch>
              <a:fillRect l="0" t="0" r="0" b="0"/>
            </a:stretch>
          </a:blipFill>
        </p:spPr>
      </p:sp>
      <p:sp>
        <p:nvSpPr>
          <p:cNvPr name="TextBox 3" id="3"/>
          <p:cNvSpPr txBox="true"/>
          <p:nvPr/>
        </p:nvSpPr>
        <p:spPr>
          <a:xfrm rot="0">
            <a:off x="6921341" y="590938"/>
            <a:ext cx="11366659" cy="2428875"/>
          </a:xfrm>
          <a:prstGeom prst="rect">
            <a:avLst/>
          </a:prstGeom>
        </p:spPr>
        <p:txBody>
          <a:bodyPr anchor="t" rtlCol="false" tIns="0" lIns="0" bIns="0" rIns="0">
            <a:spAutoFit/>
          </a:bodyPr>
          <a:lstStyle/>
          <a:p>
            <a:pPr algn="ctr">
              <a:lnSpc>
                <a:spcPts val="3840"/>
              </a:lnSpc>
              <a:spcBef>
                <a:spcPct val="0"/>
              </a:spcBef>
            </a:pPr>
            <a:r>
              <a:rPr lang="en-US" sz="3200">
                <a:solidFill>
                  <a:srgbClr val="000000"/>
                </a:solidFill>
                <a:latin typeface="Open Sans"/>
                <a:ea typeface="Open Sans"/>
                <a:cs typeface="Open Sans"/>
                <a:sym typeface="Open Sans"/>
              </a:rPr>
              <a:t>A partire da alcune ore prima della partenza è possibile (</a:t>
            </a:r>
            <a:r>
              <a:rPr lang="en-US" b="true" sz="3200">
                <a:solidFill>
                  <a:srgbClr val="000000"/>
                </a:solidFill>
                <a:latin typeface="Open Sans Bold"/>
                <a:ea typeface="Open Sans Bold"/>
                <a:cs typeface="Open Sans Bold"/>
                <a:sym typeface="Open Sans Bold"/>
              </a:rPr>
              <a:t>e</a:t>
            </a:r>
            <a:r>
              <a:rPr lang="en-US" sz="3200">
                <a:solidFill>
                  <a:srgbClr val="000000"/>
                </a:solidFill>
                <a:latin typeface="Open Sans"/>
                <a:ea typeface="Open Sans"/>
                <a:cs typeface="Open Sans"/>
                <a:sym typeface="Open Sans"/>
              </a:rPr>
              <a:t> </a:t>
            </a:r>
            <a:r>
              <a:rPr lang="en-US" b="true" sz="3200">
                <a:solidFill>
                  <a:srgbClr val="000000"/>
                </a:solidFill>
                <a:latin typeface="Open Sans Bold"/>
                <a:ea typeface="Open Sans Bold"/>
                <a:cs typeface="Open Sans Bold"/>
                <a:sym typeface="Open Sans Bold"/>
              </a:rPr>
              <a:t>necessario</a:t>
            </a:r>
            <a:r>
              <a:rPr lang="en-US" sz="3200">
                <a:solidFill>
                  <a:srgbClr val="000000"/>
                </a:solidFill>
                <a:latin typeface="Open Sans"/>
                <a:ea typeface="Open Sans"/>
                <a:cs typeface="Open Sans"/>
                <a:sym typeface="Open Sans"/>
              </a:rPr>
              <a:t>) scaricare il roadbook della tappa del giorno dall'elenco dei roadbook disponibili. (Suggerimento: seleziona la nazione dove si svolge il rally in alto a sinistra per trovarlo più velocemente)</a:t>
            </a:r>
          </a:p>
        </p:txBody>
      </p:sp>
      <p:sp>
        <p:nvSpPr>
          <p:cNvPr name="TextBox 4" id="4"/>
          <p:cNvSpPr txBox="true"/>
          <p:nvPr/>
        </p:nvSpPr>
        <p:spPr>
          <a:xfrm rot="0">
            <a:off x="6921341" y="3929062"/>
            <a:ext cx="11366659" cy="2428875"/>
          </a:xfrm>
          <a:prstGeom prst="rect">
            <a:avLst/>
          </a:prstGeom>
        </p:spPr>
        <p:txBody>
          <a:bodyPr anchor="t" rtlCol="false" tIns="0" lIns="0" bIns="0" rIns="0">
            <a:spAutoFit/>
          </a:bodyPr>
          <a:lstStyle/>
          <a:p>
            <a:pPr algn="ctr">
              <a:lnSpc>
                <a:spcPts val="3840"/>
              </a:lnSpc>
              <a:spcBef>
                <a:spcPct val="0"/>
              </a:spcBef>
            </a:pPr>
            <a:r>
              <a:rPr lang="en-US" sz="3200">
                <a:solidFill>
                  <a:srgbClr val="000000"/>
                </a:solidFill>
                <a:latin typeface="Open Sans"/>
                <a:ea typeface="Open Sans"/>
                <a:cs typeface="Open Sans"/>
                <a:sym typeface="Open Sans"/>
              </a:rPr>
              <a:t>Quelques heures avant le départ, vous pouvez (</a:t>
            </a:r>
            <a:r>
              <a:rPr lang="en-US" b="true" sz="3200">
                <a:solidFill>
                  <a:srgbClr val="000000"/>
                </a:solidFill>
                <a:latin typeface="Open Sans Bold"/>
                <a:ea typeface="Open Sans Bold"/>
                <a:cs typeface="Open Sans Bold"/>
                <a:sym typeface="Open Sans Bold"/>
              </a:rPr>
              <a:t>et devez</a:t>
            </a:r>
            <a:r>
              <a:rPr lang="en-US" sz="3200">
                <a:solidFill>
                  <a:srgbClr val="000000"/>
                </a:solidFill>
                <a:latin typeface="Open Sans"/>
                <a:ea typeface="Open Sans"/>
                <a:cs typeface="Open Sans"/>
                <a:sym typeface="Open Sans"/>
              </a:rPr>
              <a:t>) télécharger le roadbook de l'étape du jour depuis la liste des roadbooks disponibles. (Conseil : sélectionnez le pays où se déroule le rallye en haut à gauche pour le trouver plus rapidement.)</a:t>
            </a:r>
          </a:p>
        </p:txBody>
      </p:sp>
      <p:sp>
        <p:nvSpPr>
          <p:cNvPr name="TextBox 5" id="5"/>
          <p:cNvSpPr txBox="true"/>
          <p:nvPr/>
        </p:nvSpPr>
        <p:spPr>
          <a:xfrm rot="0">
            <a:off x="6921341" y="7262812"/>
            <a:ext cx="11366659" cy="1943100"/>
          </a:xfrm>
          <a:prstGeom prst="rect">
            <a:avLst/>
          </a:prstGeom>
        </p:spPr>
        <p:txBody>
          <a:bodyPr anchor="t" rtlCol="false" tIns="0" lIns="0" bIns="0" rIns="0">
            <a:spAutoFit/>
          </a:bodyPr>
          <a:lstStyle/>
          <a:p>
            <a:pPr algn="ctr">
              <a:lnSpc>
                <a:spcPts val="3840"/>
              </a:lnSpc>
              <a:spcBef>
                <a:spcPct val="0"/>
              </a:spcBef>
            </a:pPr>
            <a:r>
              <a:rPr lang="en-US" sz="3200">
                <a:solidFill>
                  <a:srgbClr val="000000"/>
                </a:solidFill>
                <a:latin typeface="Open Sans"/>
                <a:ea typeface="Open Sans"/>
                <a:cs typeface="Open Sans"/>
                <a:sym typeface="Open Sans"/>
              </a:rPr>
              <a:t>Starting a few hours before departure, you can (</a:t>
            </a:r>
            <a:r>
              <a:rPr lang="en-US" b="true" sz="3200">
                <a:solidFill>
                  <a:srgbClr val="000000"/>
                </a:solidFill>
                <a:latin typeface="Open Sans Bold"/>
                <a:ea typeface="Open Sans Bold"/>
                <a:cs typeface="Open Sans Bold"/>
                <a:sym typeface="Open Sans Bold"/>
              </a:rPr>
              <a:t>and must</a:t>
            </a:r>
            <a:r>
              <a:rPr lang="en-US" sz="3200">
                <a:solidFill>
                  <a:srgbClr val="000000"/>
                </a:solidFill>
                <a:latin typeface="Open Sans"/>
                <a:ea typeface="Open Sans"/>
                <a:cs typeface="Open Sans"/>
                <a:sym typeface="Open Sans"/>
              </a:rPr>
              <a:t>) download the roadbook for the day's stage from the list of available roadbooks. (Tip: Select the country where the rally is taking place in the top left to find it more quickly.)</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613040" y="290181"/>
            <a:ext cx="6066649" cy="9706638"/>
          </a:xfrm>
          <a:custGeom>
            <a:avLst/>
            <a:gdLst/>
            <a:ahLst/>
            <a:cxnLst/>
            <a:rect r="r" b="b" t="t" l="l"/>
            <a:pathLst>
              <a:path h="9706638" w="6066649">
                <a:moveTo>
                  <a:pt x="0" y="0"/>
                </a:moveTo>
                <a:lnTo>
                  <a:pt x="6066649" y="0"/>
                </a:lnTo>
                <a:lnTo>
                  <a:pt x="6066649" y="9706638"/>
                </a:lnTo>
                <a:lnTo>
                  <a:pt x="0" y="9706638"/>
                </a:lnTo>
                <a:lnTo>
                  <a:pt x="0" y="0"/>
                </a:lnTo>
                <a:close/>
              </a:path>
            </a:pathLst>
          </a:custGeom>
          <a:blipFill>
            <a:blip r:embed="rId2"/>
            <a:stretch>
              <a:fillRect l="0" t="0" r="0" b="0"/>
            </a:stretch>
          </a:blipFill>
        </p:spPr>
      </p:sp>
      <p:sp>
        <p:nvSpPr>
          <p:cNvPr name="TextBox 3" id="3"/>
          <p:cNvSpPr txBox="true"/>
          <p:nvPr/>
        </p:nvSpPr>
        <p:spPr>
          <a:xfrm rot="0">
            <a:off x="6950046" y="1414091"/>
            <a:ext cx="11172476" cy="971550"/>
          </a:xfrm>
          <a:prstGeom prst="rect">
            <a:avLst/>
          </a:prstGeom>
        </p:spPr>
        <p:txBody>
          <a:bodyPr anchor="t" rtlCol="false" tIns="0" lIns="0" bIns="0" rIns="0">
            <a:spAutoFit/>
          </a:bodyPr>
          <a:lstStyle/>
          <a:p>
            <a:pPr algn="ctr">
              <a:lnSpc>
                <a:spcPts val="3840"/>
              </a:lnSpc>
              <a:spcBef>
                <a:spcPct val="0"/>
              </a:spcBef>
            </a:pPr>
            <a:r>
              <a:rPr lang="en-US" sz="3200">
                <a:solidFill>
                  <a:srgbClr val="000000"/>
                </a:solidFill>
                <a:latin typeface="Open Sans"/>
                <a:ea typeface="Open Sans"/>
                <a:cs typeface="Open Sans"/>
                <a:sym typeface="Open Sans"/>
              </a:rPr>
              <a:t>Ora il roadbook è disponibile, ma potrebbe non essere ancora consentito aprirlo</a:t>
            </a:r>
          </a:p>
        </p:txBody>
      </p:sp>
      <p:sp>
        <p:nvSpPr>
          <p:cNvPr name="TextBox 4" id="4"/>
          <p:cNvSpPr txBox="true"/>
          <p:nvPr/>
        </p:nvSpPr>
        <p:spPr>
          <a:xfrm rot="0">
            <a:off x="6950046" y="4657725"/>
            <a:ext cx="11172476" cy="971550"/>
          </a:xfrm>
          <a:prstGeom prst="rect">
            <a:avLst/>
          </a:prstGeom>
        </p:spPr>
        <p:txBody>
          <a:bodyPr anchor="t" rtlCol="false" tIns="0" lIns="0" bIns="0" rIns="0">
            <a:spAutoFit/>
          </a:bodyPr>
          <a:lstStyle/>
          <a:p>
            <a:pPr algn="ctr">
              <a:lnSpc>
                <a:spcPts val="3840"/>
              </a:lnSpc>
              <a:spcBef>
                <a:spcPct val="0"/>
              </a:spcBef>
            </a:pPr>
            <a:r>
              <a:rPr lang="en-US" sz="3200">
                <a:solidFill>
                  <a:srgbClr val="000000"/>
                </a:solidFill>
                <a:latin typeface="Open Sans"/>
                <a:ea typeface="Open Sans"/>
                <a:cs typeface="Open Sans"/>
                <a:sym typeface="Open Sans"/>
              </a:rPr>
              <a:t>Le roadbook est désormais disponible, mais vous n'êtes peut-être pas encore autorisé à l'ouvrir.</a:t>
            </a:r>
          </a:p>
        </p:txBody>
      </p:sp>
      <p:sp>
        <p:nvSpPr>
          <p:cNvPr name="TextBox 5" id="5"/>
          <p:cNvSpPr txBox="true"/>
          <p:nvPr/>
        </p:nvSpPr>
        <p:spPr>
          <a:xfrm rot="0">
            <a:off x="6950046" y="7905750"/>
            <a:ext cx="11172476" cy="971550"/>
          </a:xfrm>
          <a:prstGeom prst="rect">
            <a:avLst/>
          </a:prstGeom>
        </p:spPr>
        <p:txBody>
          <a:bodyPr anchor="t" rtlCol="false" tIns="0" lIns="0" bIns="0" rIns="0">
            <a:spAutoFit/>
          </a:bodyPr>
          <a:lstStyle/>
          <a:p>
            <a:pPr algn="ctr">
              <a:lnSpc>
                <a:spcPts val="3840"/>
              </a:lnSpc>
              <a:spcBef>
                <a:spcPct val="0"/>
              </a:spcBef>
            </a:pPr>
            <a:r>
              <a:rPr lang="en-US" sz="3200">
                <a:solidFill>
                  <a:srgbClr val="000000"/>
                </a:solidFill>
                <a:latin typeface="Open Sans"/>
                <a:ea typeface="Open Sans"/>
                <a:cs typeface="Open Sans"/>
                <a:sym typeface="Open Sans"/>
              </a:rPr>
              <a:t>The roadbook is now available, but you may not be allowed to open it yet.</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746026" y="328637"/>
            <a:ext cx="6018578" cy="9629725"/>
          </a:xfrm>
          <a:custGeom>
            <a:avLst/>
            <a:gdLst/>
            <a:ahLst/>
            <a:cxnLst/>
            <a:rect r="r" b="b" t="t" l="l"/>
            <a:pathLst>
              <a:path h="9629725" w="6018578">
                <a:moveTo>
                  <a:pt x="0" y="0"/>
                </a:moveTo>
                <a:lnTo>
                  <a:pt x="6018579" y="0"/>
                </a:lnTo>
                <a:lnTo>
                  <a:pt x="6018579" y="9629726"/>
                </a:lnTo>
                <a:lnTo>
                  <a:pt x="0" y="9629726"/>
                </a:lnTo>
                <a:lnTo>
                  <a:pt x="0" y="0"/>
                </a:lnTo>
                <a:close/>
              </a:path>
            </a:pathLst>
          </a:custGeom>
          <a:blipFill>
            <a:blip r:embed="rId2"/>
            <a:stretch>
              <a:fillRect l="0" t="0" r="0" b="0"/>
            </a:stretch>
          </a:blipFill>
        </p:spPr>
      </p:sp>
      <p:sp>
        <p:nvSpPr>
          <p:cNvPr name="TextBox 3" id="3"/>
          <p:cNvSpPr txBox="true"/>
          <p:nvPr/>
        </p:nvSpPr>
        <p:spPr>
          <a:xfrm rot="0">
            <a:off x="8068398" y="804862"/>
            <a:ext cx="9943807" cy="2428875"/>
          </a:xfrm>
          <a:prstGeom prst="rect">
            <a:avLst/>
          </a:prstGeom>
        </p:spPr>
        <p:txBody>
          <a:bodyPr anchor="t" rtlCol="false" tIns="0" lIns="0" bIns="0" rIns="0">
            <a:spAutoFit/>
          </a:bodyPr>
          <a:lstStyle/>
          <a:p>
            <a:pPr algn="ctr">
              <a:lnSpc>
                <a:spcPts val="3840"/>
              </a:lnSpc>
              <a:spcBef>
                <a:spcPct val="0"/>
              </a:spcBef>
            </a:pPr>
            <a:r>
              <a:rPr lang="en-US" sz="3200">
                <a:solidFill>
                  <a:srgbClr val="000000"/>
                </a:solidFill>
                <a:latin typeface="Open Sans"/>
                <a:ea typeface="Open Sans"/>
                <a:cs typeface="Open Sans"/>
                <a:sym typeface="Open Sans"/>
              </a:rPr>
              <a:t>Ogni giorno prima della partenza della tappa il pilota riceve all’indirizzo email che ha comunicato un file .GPX. Questo contiene le tracce da seguire con il proprio dispositivo o app GPS per effettuare i trasferimenti (TS), quando indicato nel roadbook.</a:t>
            </a:r>
          </a:p>
        </p:txBody>
      </p:sp>
      <p:sp>
        <p:nvSpPr>
          <p:cNvPr name="TextBox 4" id="4"/>
          <p:cNvSpPr txBox="true"/>
          <p:nvPr/>
        </p:nvSpPr>
        <p:spPr>
          <a:xfrm rot="0">
            <a:off x="7930500" y="7049867"/>
            <a:ext cx="10219602" cy="2428875"/>
          </a:xfrm>
          <a:prstGeom prst="rect">
            <a:avLst/>
          </a:prstGeom>
        </p:spPr>
        <p:txBody>
          <a:bodyPr anchor="t" rtlCol="false" tIns="0" lIns="0" bIns="0" rIns="0">
            <a:spAutoFit/>
          </a:bodyPr>
          <a:lstStyle/>
          <a:p>
            <a:pPr algn="ctr">
              <a:lnSpc>
                <a:spcPts val="3840"/>
              </a:lnSpc>
              <a:spcBef>
                <a:spcPct val="0"/>
              </a:spcBef>
            </a:pPr>
            <a:r>
              <a:rPr lang="en-US" sz="3200">
                <a:solidFill>
                  <a:srgbClr val="000000"/>
                </a:solidFill>
                <a:latin typeface="Open Sans"/>
                <a:ea typeface="Open Sans"/>
                <a:cs typeface="Open Sans"/>
                <a:sym typeface="Open Sans"/>
              </a:rPr>
              <a:t>Every day before the start of the stage, the pilot receives a .GPX file at the email address he/she provided. This contains the tracks to follow with his/her GPS device or app for transfers (TS), when indicated in the roadbook.</a:t>
            </a:r>
          </a:p>
        </p:txBody>
      </p:sp>
      <p:sp>
        <p:nvSpPr>
          <p:cNvPr name="TextBox 5" id="5"/>
          <p:cNvSpPr txBox="true"/>
          <p:nvPr/>
        </p:nvSpPr>
        <p:spPr>
          <a:xfrm rot="0">
            <a:off x="8068398" y="3929062"/>
            <a:ext cx="10219602" cy="2428875"/>
          </a:xfrm>
          <a:prstGeom prst="rect">
            <a:avLst/>
          </a:prstGeom>
        </p:spPr>
        <p:txBody>
          <a:bodyPr anchor="t" rtlCol="false" tIns="0" lIns="0" bIns="0" rIns="0">
            <a:spAutoFit/>
          </a:bodyPr>
          <a:lstStyle/>
          <a:p>
            <a:pPr algn="ctr">
              <a:lnSpc>
                <a:spcPts val="3840"/>
              </a:lnSpc>
              <a:spcBef>
                <a:spcPct val="0"/>
              </a:spcBef>
            </a:pPr>
            <a:r>
              <a:rPr lang="en-US" sz="3200">
                <a:solidFill>
                  <a:srgbClr val="000000"/>
                </a:solidFill>
                <a:latin typeface="Open Sans"/>
                <a:ea typeface="Open Sans"/>
                <a:cs typeface="Open Sans"/>
                <a:sym typeface="Open Sans"/>
              </a:rPr>
              <a:t>Chaque jour avant le départ de l'étape, le pilote reçoit un fichier .GPX à l'adresse électronique qu'il a fournie. Ce fichier contient les traces à suivre avec son appareil ou application GPS pour les transferts (TS), lorsque ceux-ci sont indiqués dans le roadbook.</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DAG-wdS4o0E</dc:identifier>
  <dcterms:modified xsi:type="dcterms:W3CDTF">2011-08-01T06:04:30Z</dcterms:modified>
  <cp:revision>1</cp:revision>
  <dc:title>Formula Rally Roadbook Istruzioni/Instructions</dc:title>
</cp:coreProperties>
</file>